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</p:sldIdLst>
  <p:sldSz cy="5143500" cx="9144000"/>
  <p:notesSz cx="6858000" cy="9144000"/>
  <p:embeddedFontLst>
    <p:embeddedFont>
      <p:font typeface="Montserrat"/>
      <p:regular r:id="rId57"/>
      <p:bold r:id="rId58"/>
      <p:italic r:id="rId59"/>
      <p:boldItalic r:id="rId60"/>
    </p:embeddedFont>
    <p:embeddedFont>
      <p:font typeface="Lato"/>
      <p:regular r:id="rId61"/>
      <p:bold r:id="rId62"/>
      <p:italic r:id="rId63"/>
      <p:boldItalic r:id="rId64"/>
    </p:embeddedFont>
    <p:embeddedFont>
      <p:font typeface="Montserrat Medium"/>
      <p:regular r:id="rId65"/>
      <p:bold r:id="rId66"/>
      <p:italic r:id="rId67"/>
      <p:boldItalic r:id="rId68"/>
    </p:embeddedFont>
    <p:embeddedFont>
      <p:font typeface="Monda"/>
      <p:regular r:id="rId69"/>
      <p:bold r:id="rId7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E072D826-4FCB-4AFE-A76B-75130DDF3F2E}">
  <a:tblStyle styleId="{E072D826-4FCB-4AFE-A76B-75130DDF3F2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70" Type="http://schemas.openxmlformats.org/officeDocument/2006/relationships/font" Target="fonts/Monda-bold.fntdata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Lato-bold.fntdata"/><Relationship Id="rId61" Type="http://schemas.openxmlformats.org/officeDocument/2006/relationships/font" Target="fonts/Lato-regular.fntdata"/><Relationship Id="rId20" Type="http://schemas.openxmlformats.org/officeDocument/2006/relationships/slide" Target="slides/slide13.xml"/><Relationship Id="rId64" Type="http://schemas.openxmlformats.org/officeDocument/2006/relationships/font" Target="fonts/Lato-boldItalic.fntdata"/><Relationship Id="rId63" Type="http://schemas.openxmlformats.org/officeDocument/2006/relationships/font" Target="fonts/Lato-italic.fntdata"/><Relationship Id="rId22" Type="http://schemas.openxmlformats.org/officeDocument/2006/relationships/slide" Target="slides/slide15.xml"/><Relationship Id="rId66" Type="http://schemas.openxmlformats.org/officeDocument/2006/relationships/font" Target="fonts/MontserratMedium-bold.fntdata"/><Relationship Id="rId21" Type="http://schemas.openxmlformats.org/officeDocument/2006/relationships/slide" Target="slides/slide14.xml"/><Relationship Id="rId65" Type="http://schemas.openxmlformats.org/officeDocument/2006/relationships/font" Target="fonts/MontserratMedium-regular.fntdata"/><Relationship Id="rId24" Type="http://schemas.openxmlformats.org/officeDocument/2006/relationships/slide" Target="slides/slide17.xml"/><Relationship Id="rId68" Type="http://schemas.openxmlformats.org/officeDocument/2006/relationships/font" Target="fonts/MontserratMedium-boldItalic.fntdata"/><Relationship Id="rId23" Type="http://schemas.openxmlformats.org/officeDocument/2006/relationships/slide" Target="slides/slide16.xml"/><Relationship Id="rId67" Type="http://schemas.openxmlformats.org/officeDocument/2006/relationships/font" Target="fonts/MontserratMedium-italic.fntdata"/><Relationship Id="rId60" Type="http://schemas.openxmlformats.org/officeDocument/2006/relationships/font" Target="fonts/Montserrat-boldItalic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69" Type="http://schemas.openxmlformats.org/officeDocument/2006/relationships/font" Target="fonts/Monda-regular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57" Type="http://schemas.openxmlformats.org/officeDocument/2006/relationships/font" Target="fonts/Montserrat-regular.fntdata"/><Relationship Id="rId12" Type="http://schemas.openxmlformats.org/officeDocument/2006/relationships/slide" Target="slides/slide5.xml"/><Relationship Id="rId56" Type="http://schemas.openxmlformats.org/officeDocument/2006/relationships/slide" Target="slides/slide49.xml"/><Relationship Id="rId15" Type="http://schemas.openxmlformats.org/officeDocument/2006/relationships/slide" Target="slides/slide8.xml"/><Relationship Id="rId59" Type="http://schemas.openxmlformats.org/officeDocument/2006/relationships/font" Target="fonts/Montserrat-italic.fntdata"/><Relationship Id="rId14" Type="http://schemas.openxmlformats.org/officeDocument/2006/relationships/slide" Target="slides/slide7.xml"/><Relationship Id="rId58" Type="http://schemas.openxmlformats.org/officeDocument/2006/relationships/font" Target="fonts/Montserrat-bold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vis-ci.org/samlucax/karate-demo-tdc/builds/559752412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d7d7152b8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5d7d7152b8_0_171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5c8ff89ac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5c8ff89ac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50">
                <a:solidFill>
                  <a:srgbClr val="29303B"/>
                </a:solidFill>
                <a:highlight>
                  <a:srgbClr val="FFFFFF"/>
                </a:highlight>
              </a:rPr>
              <a:t>Atualmente atuando com automação de testes para projetos mobile, web e APIs.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d7768845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5d7768845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5d7d7152b8_0_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5d7d7152b8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5c8ff89ac1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5c8ff89ac1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u="sng">
                <a:solidFill>
                  <a:schemeClr val="hlink"/>
                </a:solidFill>
                <a:hlinkClick r:id="rId2"/>
              </a:rPr>
              <a:t>https://travis-ci.org/samlucax/karate-demo-tdc/builds/559752412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4ed1184f4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4ed1184f4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5a0671ff2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5a0671ff2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5a0671ff29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5a0671ff29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a0671ff29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5a0671ff29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5a0671ff29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5a0671ff29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5d7c81be5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5d7c81be5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5d7c81be5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5d7c81be5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5d7c81be5d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5d7c81be5d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5d7c81be5d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5d7c81be5d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5c8422ccb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5c8422ccb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Rascunho post pra não perder:</a:t>
            </a:r>
            <a:br>
              <a:rPr lang="pt-BR"/>
            </a:br>
            <a:r>
              <a:rPr lang="pt-BR"/>
              <a:t>Asserções com o Karate DSL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assert (action)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valida se uma determina expressão retorna true. Tudo que está a direita da palavra chave "assert"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será validado como uma única expressão, e retornará true ou false. Exemplo: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And assert 1 + 1 ==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And assert "TDC " + 2017 == "TDC 2017"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Apesar de ser útil, a função assert é pouco utilizada. Grande parte das asserções que envolvem regras de negócio e validações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mais complexas são feitas utilizando a palavra chave match, vista a seguir.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match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a função match serve para validar payloads (json / xml) e permite algumas asserções mais elaboradas. Exemplo: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* def myJson = { foo: 'bar' 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* set myJson.foo = 'world'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* match myJson == { foo: 'world' 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//exemplo ignorando algum valor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* def jsonDinamic = { token: 'haEOEAejs9', foo: 'bar' 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* match jsonDinamic = { token: '#ignore', foo: 'bar' 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//exemplo com xml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* def cat = &lt;cat&gt;&lt;name&gt;Billie&lt;/name&gt;&lt;/cat&gt;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* set cat /cat/name = 'Jean'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* match cat / == &lt;cat&gt;&lt;name&gt;Jean&lt;/name&gt;&lt;/cat&gt;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fuzzy matching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Fuzzy matching é um conceito para asserções difusas. Dado um payload, é possível ignorar ou validar uma determinada informação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considerando algumas palavras-chave (markers) ou expressão regular (regex). Antes dos exemplos, vejamos os markers pré-definidos: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Marker	Description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#ignore Literalmente ignora a valição do campo mesmo que possua dados ou que apenas esteja presente.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#null Espera que o campo esteja presente e que seu VALOR seja nulo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#notnull Espera que o valor do campo não seja nulo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#present Espera que campo esteja presente e que possua valor de qualquer tipo, inclusive nulo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#notpresent Espera que o campo não esteja presente no payload (apenas para JSON / XML).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#array Espera que o valor do campo seja do tipo array (json)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#object Espera que o valor do campo seja do tipo object (json)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#boolean Espera que o valor do campo seja do tipo booleano (true ou false)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#number Espera que o valor do campo seja do tipo numérico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#string Espera que o valor do campo seja do tipo string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#uuid Espera que o valor (em texto) do campo esteja de acordo com o formato padrão UUID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Além dos markers, é possível trabalhar com funções e expressões regulares: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#regex STR Espera que o valor do campo (em texto) esteja de acordo com a expressão STR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#? EXPR Espera que a expressão JavaScript 'EXPR' retorne verdadeiro (true) para o campo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#[NUM] EXPR Validação avançada de arrays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#(EXPR) Permite expressões embutidas diretamente no payload.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Trabalhar com funções e expressões regulares pode ser muito útil, apesar de ser um pouco mais trabalhoso. Para entender melhor,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farei um post específico para isto. Abaixo, vamos falar de um exemplo bem comum para uso dos markers, que é para testes de contrato.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karate schema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O karate schema é um padrão alternativo ao 'json-schema', com uma proposta de tornar um pouco mais simples 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criação, manutenção e validação de schemas. Para isso, utilizamos o conceito citado acima, de fuzzy matching. Em cada campo,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adicionamos os markers adequados ou as expressões que desejamos utilizar como regra de negócio. Ao final,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temos um payload muito semelhante ao verdadeiro, porém com validações. Veja um exemplo: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{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    "ID": "#number",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    "IDBook": "#number",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    "FirstName": "#string",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    "LastName": "#string",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    "isChild": "#boolean"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status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headers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5d7c81be5d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5d7c81be5d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Rascunho post pra não perder:</a:t>
            </a:r>
            <a:br>
              <a:rPr lang="pt-BR"/>
            </a:br>
            <a:r>
              <a:rPr lang="pt-BR"/>
              <a:t>Asserções com o Karate DSL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assert (action)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valida se uma determina expressão retorna true. Tudo que está a direita da palavra chave "assert"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será validado como uma única expressão, e retornará true ou false. Exemplo: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And assert 1 + 1 ==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And assert "TDC " + 2017 == "TDC 2017"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Apesar de ser útil, a função assert é pouco utilizada. Grande parte das asserções que envolvem regras de negócio e validações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mais complexas são feitas utilizando a palavra chave match, vista a seguir.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match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a função match serve para validar payloads (json / xml) e permite algumas asserções mais elaboradas. Exemplo: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* def myJson = { foo: 'bar' 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* set myJson.foo = 'world'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* match myJson == { foo: 'world' 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//exemplo ignorando algum valor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* def jsonDinamic = { token: 'haEOEAejs9', foo: 'bar' 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* match jsonDinamic = { token: '#ignore', foo: 'bar' 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//exemplo com xml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* def cat = &lt;cat&gt;&lt;name&gt;Billie&lt;/name&gt;&lt;/cat&gt;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* set cat /cat/name = 'Jean'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* match cat / == &lt;cat&gt;&lt;name&gt;Jean&lt;/name&gt;&lt;/cat&gt;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fuzzy matching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Fuzzy matching é um conceito para asserções difusas. Dado um payload, é possível ignorar ou validar uma determinada informação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considerando algumas palavras-chave (markers) ou expressão regular (regex). Antes dos exemplos, vejamos os markers pré-definidos: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Marker	Description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#ignore Literalmente ignora a valição do campo mesmo que possua dados ou que apenas esteja presente.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#null Espera que o campo esteja presente e que seu VALOR seja nulo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#notnull Espera que o valor do campo não seja nulo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#present Espera que campo esteja presente e que possua valor de qualquer tipo, inclusive nulo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#notpresent Espera que o campo não esteja presente no payload (apenas para JSON / XML).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#array Espera que o valor do campo seja do tipo array (json)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#object Espera que o valor do campo seja do tipo object (json)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#boolean Espera que o valor do campo seja do tipo booleano (true ou false)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#number Espera que o valor do campo seja do tipo numérico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#string Espera que o valor do campo seja do tipo string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#uuid Espera que o valor (em texto) do campo esteja de acordo com o formato padrão UUID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Além dos markers, é possível trabalhar com funções e expressões regulares: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#regex STR Espera que o valor do campo (em texto) esteja de acordo com a expressão STR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#? EXPR Espera que a expressão JavaScript 'EXPR' retorne verdadeiro (true) para o campo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#[NUM] EXPR Validação avançada de arrays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#(EXPR) Permite expressões embutidas diretamente no payload.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Trabalhar com funções e expressões regulares pode ser muito útil, apesar de ser um pouco mais trabalhoso. Para entender melhor,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farei um post específico para isto. Abaixo, vamos falar de um exemplo bem comum para uso dos markers, que é para testes de contrato.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karate schema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O karate schema é um padrão alternativo ao 'json-schema', com uma proposta de tornar um pouco mais simples 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criação, manutenção e validação de schemas. Para isso, utilizamos o conceito citado acima, de fuzzy matching. Em cada campo,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adicionamos os markers adequados ou as expressões que desejamos utilizar como regra de negócio. Ao final,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temos um payload muito semelhante ao verdadeiro, porém com validações. Veja um exemplo: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{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    "ID": "#number",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    "IDBook": "#number",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    "FirstName": "#string",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    "LastName": "#string",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    "isChild": "#boolean"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   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status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headers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5d7c81be5d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5d7c81be5d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5a0671ff29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5a0671ff29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5a0dcf0241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5a0dcf024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a0dcf024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a0dcf024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5a0dcf024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5a0dcf024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a0dcf024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a0dcf024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4ed1184f41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4ed1184f41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4ed1184f41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4ed1184f41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5a0671ff29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5a0671ff29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59b8bbce52_0_12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59b8bbce52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g59b8bbce52_0_12:notes"/>
          <p:cNvSpPr txBox="1"/>
          <p:nvPr>
            <p:ph idx="12" type="sldNum"/>
          </p:nvPr>
        </p:nvSpPr>
        <p:spPr>
          <a:xfrm>
            <a:off x="3885009" y="868468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4ed1184f41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4ed1184f41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5a0671ff29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5a0671ff29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5a0671ff29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5a0671ff29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5c8ff89ac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5c8ff89ac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5d7d7152b8_0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5d7d7152b8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5d7d7152b8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5d7d7152b8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5c8ff89ac1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5c8ff89ac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5d7d7152b8_0_3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5d7d7152b8_0_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5d7d7152b8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5d7d7152b8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5d7d7152b8_0_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5d7d7152b8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5d7d7152b8_0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5d7d7152b8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5d7d7152b8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5d7d7152b8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c8ff89ac1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c8ff89ac1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5a0671ff29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5a0671ff29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5a0671ff29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5a0671ff29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5c8ff89ac1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5c8ff89ac1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5c8ff89ac1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5c8ff89ac1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5c8ff89ac1_1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5c8ff89ac1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5d7d7152b8_0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5d7d7152b8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5c8ff89ac1_1_75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5c8ff89ac1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g5c8ff89ac1_1_75:notes"/>
          <p:cNvSpPr txBox="1"/>
          <p:nvPr>
            <p:ph idx="12" type="sldNum"/>
          </p:nvPr>
        </p:nvSpPr>
        <p:spPr>
          <a:xfrm>
            <a:off x="3885009" y="868468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4ed1184f41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4ed1184f41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5c8ff89ac1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5c8ff89ac1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5a0671ff29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5a0671ff29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is" type="vertTitleAndTx">
  <p:cSld name="VERTICAL_TITLE_AND_VERTICAL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"/>
          <p:cNvSpPr txBox="1"/>
          <p:nvPr>
            <p:ph type="title"/>
          </p:nvPr>
        </p:nvSpPr>
        <p:spPr>
          <a:xfrm rot="5400000">
            <a:off x="5708976" y="1385550"/>
            <a:ext cx="4207800" cy="216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" type="body"/>
          </p:nvPr>
        </p:nvSpPr>
        <p:spPr>
          <a:xfrm rot="5400000">
            <a:off x="1311589" y="-698850"/>
            <a:ext cx="4207800" cy="6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" type="body"/>
          </p:nvPr>
        </p:nvSpPr>
        <p:spPr>
          <a:xfrm rot="5400000">
            <a:off x="2870975" y="-1451800"/>
            <a:ext cx="3402000" cy="86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1" y="204787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457201" y="1076326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9" name="Google Shape;49;p9"/>
          <p:cNvSpPr txBox="1"/>
          <p:nvPr>
            <p:ph idx="3" type="body"/>
          </p:nvPr>
        </p:nvSpPr>
        <p:spPr>
          <a:xfrm>
            <a:off x="4645026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9"/>
          <p:cNvSpPr txBox="1"/>
          <p:nvPr>
            <p:ph idx="4" type="body"/>
          </p:nvPr>
        </p:nvSpPr>
        <p:spPr>
          <a:xfrm>
            <a:off x="4645026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250826" y="1168004"/>
            <a:ext cx="42450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4" name="Google Shape;54;p10"/>
          <p:cNvSpPr txBox="1"/>
          <p:nvPr>
            <p:ph idx="2" type="body"/>
          </p:nvPr>
        </p:nvSpPr>
        <p:spPr>
          <a:xfrm>
            <a:off x="4648201" y="1168004"/>
            <a:ext cx="42450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/>
          <p:nvPr>
            <p:ph type="title"/>
          </p:nvPr>
        </p:nvSpPr>
        <p:spPr>
          <a:xfrm>
            <a:off x="722313" y="330517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noFill/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0" name="Google Shape;60;p1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/>
          <p:nvPr>
            <p:ph type="ctrTitle"/>
          </p:nvPr>
        </p:nvSpPr>
        <p:spPr>
          <a:xfrm>
            <a:off x="684213" y="2950369"/>
            <a:ext cx="77724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4"/>
          <p:cNvSpPr txBox="1"/>
          <p:nvPr>
            <p:ph idx="1" type="subTitle"/>
          </p:nvPr>
        </p:nvSpPr>
        <p:spPr>
          <a:xfrm>
            <a:off x="1371600" y="3489723"/>
            <a:ext cx="6400800" cy="7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2.png"/><Relationship Id="rId2" Type="http://schemas.openxmlformats.org/officeDocument/2006/relationships/image" Target="../media/image28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/>
        </p:nvSpPr>
        <p:spPr>
          <a:xfrm>
            <a:off x="5148262" y="4875212"/>
            <a:ext cx="3995700" cy="3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pt-BR" sz="14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pt-BR" sz="1400" u="non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9" name="Google Shape;9;p1"/>
          <p:cNvGrpSpPr/>
          <p:nvPr/>
        </p:nvGrpSpPr>
        <p:grpSpPr>
          <a:xfrm>
            <a:off x="0" y="0"/>
            <a:ext cx="9050338" cy="357845"/>
            <a:chOff x="0" y="0"/>
            <a:chExt cx="5701" cy="300"/>
          </a:xfrm>
        </p:grpSpPr>
        <p:sp>
          <p:nvSpPr>
            <p:cNvPr id="10" name="Google Shape;10;p1"/>
            <p:cNvSpPr txBox="1"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1"/>
            <p:cNvSpPr txBox="1"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pt-BR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12" name="Google Shape;12;p1"/>
            <p:cNvSpPr txBox="1"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 txBox="1"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"/>
            <p:cNvSpPr txBox="1"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 txBox="1"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oogle Shape;16;p1"/>
          <p:cNvGrpSpPr/>
          <p:nvPr/>
        </p:nvGrpSpPr>
        <p:grpSpPr>
          <a:xfrm>
            <a:off x="-6350" y="5056187"/>
            <a:ext cx="9050338" cy="144716"/>
            <a:chOff x="0" y="0"/>
            <a:chExt cx="5701" cy="300"/>
          </a:xfrm>
        </p:grpSpPr>
        <p:sp>
          <p:nvSpPr>
            <p:cNvPr id="17" name="Google Shape;17;p1"/>
            <p:cNvSpPr txBox="1"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"/>
            <p:cNvSpPr txBox="1"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pt-BR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19" name="Google Shape;19;p1"/>
            <p:cNvSpPr txBox="1"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"/>
            <p:cNvSpPr txBox="1"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"/>
            <p:cNvSpPr txBox="1"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 txBox="1"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horizontal-A4.emf" id="23" name="Google Shape;23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492875" y="287337"/>
            <a:ext cx="2476498" cy="84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"/>
          <p:cNvPicPr preferRelativeResize="0"/>
          <p:nvPr/>
        </p:nvPicPr>
        <p:blipFill rotWithShape="1">
          <a:blip r:embed="rId2">
            <a:alphaModFix/>
          </a:blip>
          <a:srcRect b="2954" l="80095" r="0" t="87480"/>
          <a:stretch/>
        </p:blipFill>
        <p:spPr>
          <a:xfrm>
            <a:off x="7628750" y="4575425"/>
            <a:ext cx="1820053" cy="49187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/>
        </p:nvSpPr>
        <p:spPr>
          <a:xfrm>
            <a:off x="5148262" y="4875212"/>
            <a:ext cx="3995700" cy="3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pt-BR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pt-BR" sz="1400" u="none" cap="none" strike="noStrik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64" name="Google Shape;64;p13"/>
          <p:cNvGrpSpPr/>
          <p:nvPr/>
        </p:nvGrpSpPr>
        <p:grpSpPr>
          <a:xfrm>
            <a:off x="0" y="0"/>
            <a:ext cx="9050338" cy="357845"/>
            <a:chOff x="0" y="0"/>
            <a:chExt cx="5701" cy="300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pt-BR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-6350" y="5056187"/>
            <a:ext cx="9050338" cy="144716"/>
            <a:chOff x="0" y="0"/>
            <a:chExt cx="5701" cy="300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pt-BR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vertical-A4.emf" id="78" name="Google Shape;78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624137" y="484187"/>
            <a:ext cx="3819523" cy="24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2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meuservico.com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gif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9.gif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1.gif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3.gif"/><Relationship Id="rId4" Type="http://schemas.openxmlformats.org/officeDocument/2006/relationships/image" Target="../media/image25.gif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.png"/><Relationship Id="rId4" Type="http://schemas.openxmlformats.org/officeDocument/2006/relationships/hyperlink" Target="https://github.com/samlucax/karate-demo-tdc#code-coverage-using-jacoco" TargetMode="Externa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7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2.png"/></Relationships>
</file>

<file path=ppt/slides/_rels/slide46.xml.rels><?xml version="1.0" encoding="UTF-8" standalone="yes"?><Relationships xmlns="http://schemas.openxmlformats.org/package/2006/relationships"><Relationship Id="rId10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4.png"/><Relationship Id="rId4" Type="http://schemas.openxmlformats.org/officeDocument/2006/relationships/image" Target="../media/image20.png"/><Relationship Id="rId9" Type="http://schemas.openxmlformats.org/officeDocument/2006/relationships/hyperlink" Target="https://github.com/intuit/karate" TargetMode="External"/><Relationship Id="rId5" Type="http://schemas.openxmlformats.org/officeDocument/2006/relationships/image" Target="../media/image22.png"/><Relationship Id="rId6" Type="http://schemas.openxmlformats.org/officeDocument/2006/relationships/image" Target="../media/image16.png"/><Relationship Id="rId7" Type="http://schemas.openxmlformats.org/officeDocument/2006/relationships/image" Target="../media/image23.png"/><Relationship Id="rId8" Type="http://schemas.openxmlformats.org/officeDocument/2006/relationships/image" Target="../media/image2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6.png"/><Relationship Id="rId4" Type="http://schemas.openxmlformats.org/officeDocument/2006/relationships/image" Target="../media/image5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type="ctrTitle"/>
          </p:nvPr>
        </p:nvSpPr>
        <p:spPr>
          <a:xfrm>
            <a:off x="611187" y="3003550"/>
            <a:ext cx="78471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pt-BR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Trilha – </a:t>
            </a:r>
            <a:r>
              <a:rPr b="1" lang="pt-BR"/>
              <a:t>DevTest</a:t>
            </a:r>
            <a:endParaRPr/>
          </a:p>
        </p:txBody>
      </p:sp>
      <p:sp>
        <p:nvSpPr>
          <p:cNvPr id="89" name="Google Shape;89;p15"/>
          <p:cNvSpPr txBox="1"/>
          <p:nvPr>
            <p:ph idx="1" type="subTitle"/>
          </p:nvPr>
        </p:nvSpPr>
        <p:spPr>
          <a:xfrm>
            <a:off x="610400" y="4108588"/>
            <a:ext cx="78486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pt-BR" sz="2000"/>
              <a:t>Karatê DSL - Testes de API de forma simples</a:t>
            </a:r>
            <a:endParaRPr/>
          </a:p>
        </p:txBody>
      </p:sp>
      <p:pic>
        <p:nvPicPr>
          <p:cNvPr descr="C:\Users\Admin\Documents\karate dsl icon.jpg" id="90" name="Google Shape;90;p15"/>
          <p:cNvPicPr preferRelativeResize="0"/>
          <p:nvPr/>
        </p:nvPicPr>
        <p:blipFill rotWithShape="1">
          <a:blip r:embed="rId3">
            <a:alphaModFix/>
          </a:blip>
          <a:srcRect b="12933" l="14324" r="15044" t="8058"/>
          <a:stretch/>
        </p:blipFill>
        <p:spPr>
          <a:xfrm>
            <a:off x="359900" y="1460650"/>
            <a:ext cx="1850250" cy="206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dmin\Documents\karate dsl icon.jpg" id="91" name="Google Shape;91;p15"/>
          <p:cNvPicPr preferRelativeResize="0"/>
          <p:nvPr/>
        </p:nvPicPr>
        <p:blipFill rotWithShape="1">
          <a:blip r:embed="rId3">
            <a:alphaModFix/>
          </a:blip>
          <a:srcRect b="12933" l="14324" r="15044" t="8058"/>
          <a:stretch/>
        </p:blipFill>
        <p:spPr>
          <a:xfrm flipH="1">
            <a:off x="6749175" y="1536863"/>
            <a:ext cx="1785300" cy="206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/>
        </p:nvSpPr>
        <p:spPr>
          <a:xfrm>
            <a:off x="381000" y="457200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Quem somos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" name="Google Shape;9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11850"/>
            <a:ext cx="8839202" cy="205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 rotWithShape="1">
          <a:blip r:embed="rId4">
            <a:alphaModFix/>
          </a:blip>
          <a:srcRect b="2954" l="80096" r="1786" t="87480"/>
          <a:stretch/>
        </p:blipFill>
        <p:spPr>
          <a:xfrm>
            <a:off x="2939788" y="3961725"/>
            <a:ext cx="3264422" cy="96924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6"/>
          <p:cNvSpPr/>
          <p:nvPr/>
        </p:nvSpPr>
        <p:spPr>
          <a:xfrm>
            <a:off x="7547925" y="4598175"/>
            <a:ext cx="1596000" cy="40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4275" y="661988"/>
            <a:ext cx="3333750" cy="3209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 txBox="1"/>
          <p:nvPr/>
        </p:nvSpPr>
        <p:spPr>
          <a:xfrm>
            <a:off x="0" y="3864000"/>
            <a:ext cx="9144000" cy="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porque automatizar</a:t>
            </a: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1675" y="552750"/>
            <a:ext cx="4580650" cy="422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" name="Google Shape;115;p19"/>
          <p:cNvCxnSpPr/>
          <p:nvPr/>
        </p:nvCxnSpPr>
        <p:spPr>
          <a:xfrm flipH="1" rot="10800000">
            <a:off x="335035" y="2995600"/>
            <a:ext cx="8367000" cy="28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" name="Google Shape;116;p19"/>
          <p:cNvSpPr/>
          <p:nvPr/>
        </p:nvSpPr>
        <p:spPr>
          <a:xfrm>
            <a:off x="333475" y="2185750"/>
            <a:ext cx="1619700" cy="1619700"/>
          </a:xfrm>
          <a:prstGeom prst="ellipse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Health Check</a:t>
            </a:r>
            <a:endParaRPr b="1"/>
          </a:p>
        </p:txBody>
      </p:sp>
      <p:sp>
        <p:nvSpPr>
          <p:cNvPr id="117" name="Google Shape;117;p19"/>
          <p:cNvSpPr/>
          <p:nvPr/>
        </p:nvSpPr>
        <p:spPr>
          <a:xfrm>
            <a:off x="2619542" y="2185750"/>
            <a:ext cx="1619700" cy="1619700"/>
          </a:xfrm>
          <a:prstGeom prst="ellipse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Contrato</a:t>
            </a:r>
            <a:endParaRPr b="1"/>
          </a:p>
        </p:txBody>
      </p:sp>
      <p:sp>
        <p:nvSpPr>
          <p:cNvPr id="118" name="Google Shape;118;p19"/>
          <p:cNvSpPr/>
          <p:nvPr/>
        </p:nvSpPr>
        <p:spPr>
          <a:xfrm>
            <a:off x="4912258" y="2185750"/>
            <a:ext cx="1619700" cy="1619700"/>
          </a:xfrm>
          <a:prstGeom prst="ellipse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Aceitação</a:t>
            </a:r>
            <a:endParaRPr b="1"/>
          </a:p>
        </p:txBody>
      </p:sp>
      <p:sp>
        <p:nvSpPr>
          <p:cNvPr id="119" name="Google Shape;119;p19"/>
          <p:cNvSpPr/>
          <p:nvPr/>
        </p:nvSpPr>
        <p:spPr>
          <a:xfrm>
            <a:off x="7158535" y="2185750"/>
            <a:ext cx="1619700" cy="1619700"/>
          </a:xfrm>
          <a:prstGeom prst="ellipse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Funcional</a:t>
            </a:r>
            <a:endParaRPr b="1"/>
          </a:p>
        </p:txBody>
      </p:sp>
      <p:sp>
        <p:nvSpPr>
          <p:cNvPr id="120" name="Google Shape;120;p19"/>
          <p:cNvSpPr txBox="1"/>
          <p:nvPr/>
        </p:nvSpPr>
        <p:spPr>
          <a:xfrm>
            <a:off x="381000" y="457200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Testes de API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/>
        </p:nvSpPr>
        <p:spPr>
          <a:xfrm>
            <a:off x="381000" y="457200"/>
            <a:ext cx="6457200" cy="115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Karate</a:t>
            </a:r>
            <a:r>
              <a:rPr b="1" lang="pt-BR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DSL para testes de api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20"/>
          <p:cNvSpPr txBox="1"/>
          <p:nvPr/>
        </p:nvSpPr>
        <p:spPr>
          <a:xfrm>
            <a:off x="371250" y="1764750"/>
            <a:ext cx="7456500" cy="30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Open Source</a:t>
            </a:r>
            <a:r>
              <a:rPr b="1" lang="pt-BR" sz="24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Autor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: Peter Thomas / @ptrthomas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Versão atual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: 0.9.4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Lançamento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: ~ 2 anos atrás 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Popularidade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: +</a:t>
            </a:r>
            <a:r>
              <a:rPr i="1" lang="pt-BR" sz="3000" strike="sngStrike">
                <a:latin typeface="Montserrat"/>
                <a:ea typeface="Montserrat"/>
                <a:cs typeface="Montserrat"/>
                <a:sym typeface="Montserrat"/>
              </a:rPr>
              <a:t>1900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+2100★</a:t>
            </a:r>
            <a:r>
              <a:rPr i="1" lang="pt-BR" sz="30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Github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C:\Users\Admin\Documents\karate dsl icon.jpg" id="127" name="Google Shape;127;p20"/>
          <p:cNvPicPr preferRelativeResize="0"/>
          <p:nvPr/>
        </p:nvPicPr>
        <p:blipFill rotWithShape="1">
          <a:blip r:embed="rId3">
            <a:alphaModFix/>
          </a:blip>
          <a:srcRect b="12933" l="14324" r="15044" t="8058"/>
          <a:stretch/>
        </p:blipFill>
        <p:spPr>
          <a:xfrm>
            <a:off x="6838200" y="1375075"/>
            <a:ext cx="1142425" cy="127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/>
        </p:nvSpPr>
        <p:spPr>
          <a:xfrm>
            <a:off x="381000" y="457200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Karate</a:t>
            </a:r>
            <a:r>
              <a:rPr b="1" lang="pt-BR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API’s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C:\Users\Admin\Documents\karate dsl icon.jpg" id="133" name="Google Shape;133;p21"/>
          <p:cNvPicPr preferRelativeResize="0"/>
          <p:nvPr/>
        </p:nvPicPr>
        <p:blipFill rotWithShape="1">
          <a:blip r:embed="rId3">
            <a:alphaModFix/>
          </a:blip>
          <a:srcRect b="12933" l="14324" r="15044" t="8058"/>
          <a:stretch/>
        </p:blipFill>
        <p:spPr>
          <a:xfrm rot="10800000">
            <a:off x="333702" y="4134450"/>
            <a:ext cx="568749" cy="63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1"/>
          <p:cNvSpPr/>
          <p:nvPr/>
        </p:nvSpPr>
        <p:spPr>
          <a:xfrm>
            <a:off x="409892" y="1466250"/>
            <a:ext cx="2490600" cy="26682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latin typeface="Montserrat"/>
                <a:ea typeface="Montserrat"/>
                <a:cs typeface="Montserrat"/>
                <a:sym typeface="Montserrat"/>
              </a:rPr>
              <a:t>Karate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21"/>
          <p:cNvSpPr/>
          <p:nvPr/>
        </p:nvSpPr>
        <p:spPr>
          <a:xfrm>
            <a:off x="3384558" y="1466250"/>
            <a:ext cx="2490600" cy="26682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latin typeface="Montserrat"/>
                <a:ea typeface="Montserrat"/>
                <a:cs typeface="Montserrat"/>
                <a:sym typeface="Montserrat"/>
              </a:rPr>
              <a:t>Karate Netty</a:t>
            </a:r>
            <a:endParaRPr b="1" sz="2400"/>
          </a:p>
        </p:txBody>
      </p:sp>
      <p:sp>
        <p:nvSpPr>
          <p:cNvPr id="136" name="Google Shape;136;p21"/>
          <p:cNvSpPr/>
          <p:nvPr/>
        </p:nvSpPr>
        <p:spPr>
          <a:xfrm>
            <a:off x="6368781" y="1466250"/>
            <a:ext cx="2490600" cy="26682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latin typeface="Montserrat"/>
                <a:ea typeface="Montserrat"/>
                <a:cs typeface="Montserrat"/>
                <a:sym typeface="Montserrat"/>
              </a:rPr>
              <a:t>Karate Gatling</a:t>
            </a:r>
            <a:endParaRPr b="1" sz="2400"/>
          </a:p>
        </p:txBody>
      </p:sp>
      <p:sp>
        <p:nvSpPr>
          <p:cNvPr id="137" name="Google Shape;137;p21"/>
          <p:cNvSpPr txBox="1"/>
          <p:nvPr/>
        </p:nvSpPr>
        <p:spPr>
          <a:xfrm>
            <a:off x="739900" y="1773077"/>
            <a:ext cx="1830600" cy="177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API Test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" name="Google Shape;138;p21"/>
          <p:cNvSpPr txBox="1"/>
          <p:nvPr/>
        </p:nvSpPr>
        <p:spPr>
          <a:xfrm>
            <a:off x="3714594" y="1773077"/>
            <a:ext cx="1830600" cy="177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API Mock</a:t>
            </a:r>
            <a:endParaRPr sz="2400"/>
          </a:p>
        </p:txBody>
      </p:sp>
      <p:sp>
        <p:nvSpPr>
          <p:cNvPr id="139" name="Google Shape;139;p21"/>
          <p:cNvSpPr txBox="1"/>
          <p:nvPr/>
        </p:nvSpPr>
        <p:spPr>
          <a:xfrm>
            <a:off x="6698775" y="1773075"/>
            <a:ext cx="1904700" cy="177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API Perf</a:t>
            </a: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/>
          <p:nvPr/>
        </p:nvSpPr>
        <p:spPr>
          <a:xfrm>
            <a:off x="0" y="3864000"/>
            <a:ext cx="9144000" cy="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ok, mas como isso ajuda?</a:t>
            </a:r>
            <a:endParaRPr/>
          </a:p>
        </p:txBody>
      </p:sp>
      <p:pic>
        <p:nvPicPr>
          <p:cNvPr id="145" name="Google Shape;14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4275" y="661988"/>
            <a:ext cx="3333750" cy="320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/>
        </p:nvSpPr>
        <p:spPr>
          <a:xfrm>
            <a:off x="304800" y="435000"/>
            <a:ext cx="5562900" cy="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intaxe</a:t>
            </a: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 simples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23"/>
          <p:cNvSpPr txBox="1"/>
          <p:nvPr/>
        </p:nvSpPr>
        <p:spPr>
          <a:xfrm>
            <a:off x="316000" y="1562475"/>
            <a:ext cx="8471400" cy="28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00008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Scenario: </a:t>
            </a:r>
            <a:r>
              <a:rPr lang="pt-BR" sz="2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Listar livros cadastrados</a:t>
            </a:r>
            <a:endParaRPr sz="2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00008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Given </a:t>
            </a:r>
            <a:r>
              <a:rPr lang="pt-BR" sz="2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path </a:t>
            </a:r>
            <a:r>
              <a:rPr b="1" lang="pt-BR" sz="2800">
                <a:solidFill>
                  <a:srgbClr val="297BDE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'books'</a:t>
            </a:r>
            <a:endParaRPr b="1" sz="2800">
              <a:solidFill>
                <a:srgbClr val="297BDE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00008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When </a:t>
            </a:r>
            <a:r>
              <a:rPr lang="pt-BR" sz="2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method </a:t>
            </a:r>
            <a:r>
              <a:rPr b="1" lang="pt-BR" sz="2800">
                <a:solidFill>
                  <a:srgbClr val="297BDE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GET</a:t>
            </a:r>
            <a:endParaRPr b="1" sz="2800">
              <a:solidFill>
                <a:srgbClr val="297BDE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00008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Then </a:t>
            </a:r>
            <a:r>
              <a:rPr lang="pt-BR" sz="2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status </a:t>
            </a:r>
            <a:r>
              <a:rPr b="1" lang="pt-BR" sz="2800">
                <a:solidFill>
                  <a:srgbClr val="297BDE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200</a:t>
            </a:r>
            <a:endParaRPr b="1" sz="2800">
              <a:solidFill>
                <a:srgbClr val="297BDE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00008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And </a:t>
            </a:r>
            <a:r>
              <a:rPr lang="pt-BR" sz="2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match </a:t>
            </a:r>
            <a:r>
              <a:rPr b="1" lang="pt-BR" sz="2800">
                <a:solidFill>
                  <a:srgbClr val="297BDE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response.data ==  '# []'</a:t>
            </a:r>
            <a:endParaRPr b="1" sz="2800">
              <a:solidFill>
                <a:srgbClr val="297BDE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 txBox="1"/>
          <p:nvPr/>
        </p:nvSpPr>
        <p:spPr>
          <a:xfrm>
            <a:off x="381000" y="511200"/>
            <a:ext cx="7238100" cy="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Comandos</a:t>
            </a: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 simples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p24"/>
          <p:cNvSpPr txBox="1"/>
          <p:nvPr/>
        </p:nvSpPr>
        <p:spPr>
          <a:xfrm>
            <a:off x="316000" y="1719550"/>
            <a:ext cx="8471400" cy="24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URL &amp; PATH</a:t>
            </a:r>
            <a:endParaRPr sz="36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008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00008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*</a:t>
            </a:r>
            <a:r>
              <a:rPr lang="pt-BR" sz="2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url </a:t>
            </a:r>
            <a:r>
              <a:rPr lang="pt-BR" sz="2800">
                <a:solidFill>
                  <a:srgbClr val="297BDE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'</a:t>
            </a:r>
            <a:r>
              <a:rPr lang="pt-BR" sz="2800">
                <a:solidFill>
                  <a:srgbClr val="297BDE"/>
                </a:solidFill>
                <a:highlight>
                  <a:srgbClr val="FFFFFF"/>
                </a:highlight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http://meuservico.com/</a:t>
            </a:r>
            <a:r>
              <a:rPr lang="pt-BR" sz="2800">
                <a:solidFill>
                  <a:srgbClr val="297BDE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'</a:t>
            </a:r>
            <a:endParaRPr sz="2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00008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Given </a:t>
            </a:r>
            <a:r>
              <a:rPr lang="pt-BR" sz="2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path </a:t>
            </a:r>
            <a:r>
              <a:rPr lang="pt-BR" sz="2800">
                <a:solidFill>
                  <a:srgbClr val="297BDE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'books'</a:t>
            </a:r>
            <a:endParaRPr sz="2800">
              <a:solidFill>
                <a:srgbClr val="297BDE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D9D9D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5"/>
          <p:cNvSpPr txBox="1"/>
          <p:nvPr/>
        </p:nvSpPr>
        <p:spPr>
          <a:xfrm>
            <a:off x="316000" y="1486275"/>
            <a:ext cx="8471400" cy="34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HEADERS, PARAMS E FORM FIELDS</a:t>
            </a:r>
            <a:endParaRPr sz="30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008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00008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pt-BR" sz="2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header myHeader = 'valor'</a:t>
            </a:r>
            <a:endParaRPr b="1" sz="36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00008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pt-BR" sz="2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headers myHeaders = { chave: 'valor' }</a:t>
            </a:r>
            <a:endParaRPr sz="2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99999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999999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&gt; segue a mesma sintaxe para </a:t>
            </a:r>
            <a:r>
              <a:rPr b="1" lang="pt-BR" sz="24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params</a:t>
            </a:r>
            <a:r>
              <a:rPr lang="pt-BR" sz="2400">
                <a:solidFill>
                  <a:srgbClr val="999999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&amp; </a:t>
            </a:r>
            <a:r>
              <a:rPr b="1" lang="pt-BR" sz="24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form fields</a:t>
            </a:r>
            <a:endParaRPr b="1" sz="24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" name="Google Shape;163;p25"/>
          <p:cNvSpPr txBox="1"/>
          <p:nvPr/>
        </p:nvSpPr>
        <p:spPr>
          <a:xfrm>
            <a:off x="381000" y="511200"/>
            <a:ext cx="7238100" cy="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Comandos simples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 txBox="1"/>
          <p:nvPr/>
        </p:nvSpPr>
        <p:spPr>
          <a:xfrm>
            <a:off x="316000" y="1958250"/>
            <a:ext cx="8471400" cy="2384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METHOD &lt;HTTP method&gt;</a:t>
            </a:r>
            <a:endParaRPr b="1" sz="2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00008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When</a:t>
            </a:r>
            <a:r>
              <a:rPr lang="pt-BR" sz="2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method GET</a:t>
            </a:r>
            <a:endParaRPr sz="2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999999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# POST / PUT / DELETE / PATCH</a:t>
            </a:r>
            <a:endParaRPr b="1" sz="2800">
              <a:solidFill>
                <a:srgbClr val="D9D9D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26"/>
          <p:cNvSpPr txBox="1"/>
          <p:nvPr/>
        </p:nvSpPr>
        <p:spPr>
          <a:xfrm>
            <a:off x="381000" y="511200"/>
            <a:ext cx="7238100" cy="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Comandos simples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 txBox="1"/>
          <p:nvPr/>
        </p:nvSpPr>
        <p:spPr>
          <a:xfrm>
            <a:off x="316000" y="2069800"/>
            <a:ext cx="8471400" cy="239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STATUS &lt;HTTP status&gt;</a:t>
            </a:r>
            <a:endParaRPr b="1" sz="2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008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00008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Then</a:t>
            </a:r>
            <a:r>
              <a:rPr lang="pt-BR" sz="2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status 200</a:t>
            </a:r>
            <a:endParaRPr sz="2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999999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# 2xx / 3xx / 4xx / 5xx</a:t>
            </a:r>
            <a:endParaRPr sz="2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" name="Google Shape;175;p27"/>
          <p:cNvSpPr txBox="1"/>
          <p:nvPr/>
        </p:nvSpPr>
        <p:spPr>
          <a:xfrm>
            <a:off x="381000" y="511200"/>
            <a:ext cx="7238100" cy="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Comandos simples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 txBox="1"/>
          <p:nvPr/>
        </p:nvSpPr>
        <p:spPr>
          <a:xfrm>
            <a:off x="316000" y="1738650"/>
            <a:ext cx="8471400" cy="2977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ASSERT AND MATCH</a:t>
            </a:r>
            <a:endParaRPr b="1" sz="2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008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00008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Then</a:t>
            </a:r>
            <a:r>
              <a:rPr lang="pt-BR" sz="2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assert &lt;expression&gt;</a:t>
            </a:r>
            <a:endParaRPr sz="2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0080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800">
                <a:solidFill>
                  <a:srgbClr val="000080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Then</a:t>
            </a:r>
            <a:r>
              <a:rPr lang="pt-BR" sz="280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match &lt;expression&gt;</a:t>
            </a:r>
            <a:endParaRPr sz="2800">
              <a:solidFill>
                <a:schemeClr val="dk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28"/>
          <p:cNvSpPr txBox="1"/>
          <p:nvPr/>
        </p:nvSpPr>
        <p:spPr>
          <a:xfrm>
            <a:off x="381000" y="511200"/>
            <a:ext cx="7238100" cy="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Comandos simples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/>
          <p:nvPr/>
        </p:nvSpPr>
        <p:spPr>
          <a:xfrm>
            <a:off x="228600" y="282600"/>
            <a:ext cx="8527200" cy="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Fuzzy matching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7" name="Google Shape;187;p29"/>
          <p:cNvPicPr preferRelativeResize="0"/>
          <p:nvPr/>
        </p:nvPicPr>
        <p:blipFill rotWithShape="1">
          <a:blip r:embed="rId3">
            <a:alphaModFix/>
          </a:blip>
          <a:srcRect b="19091" l="0" r="0" t="2856"/>
          <a:stretch/>
        </p:blipFill>
        <p:spPr>
          <a:xfrm>
            <a:off x="803775" y="1127100"/>
            <a:ext cx="7656351" cy="382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/>
          <p:nvPr/>
        </p:nvSpPr>
        <p:spPr>
          <a:xfrm>
            <a:off x="304800" y="435000"/>
            <a:ext cx="8241900" cy="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Testes de contrato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" name="Google Shape;193;p30"/>
          <p:cNvSpPr txBox="1"/>
          <p:nvPr/>
        </p:nvSpPr>
        <p:spPr>
          <a:xfrm>
            <a:off x="0" y="1508100"/>
            <a:ext cx="4477500" cy="26445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highlight>
                  <a:srgbClr val="F3F3F3"/>
                </a:highlight>
                <a:latin typeface="Montserrat"/>
                <a:ea typeface="Montserrat"/>
                <a:cs typeface="Montserrat"/>
                <a:sym typeface="Montserrat"/>
              </a:rPr>
              <a:t>PAYLOAD</a:t>
            </a:r>
            <a:endParaRPr b="1" sz="3200">
              <a:highlight>
                <a:srgbClr val="F3F3F3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{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pt-BR" sz="1800">
                <a:solidFill>
                  <a:srgbClr val="000080"/>
                </a:solidFill>
                <a:latin typeface="Montserrat"/>
                <a:ea typeface="Montserrat"/>
                <a:cs typeface="Montserrat"/>
                <a:sym typeface="Montserrat"/>
              </a:rPr>
              <a:t>"id"</a:t>
            </a: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: 1,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pt-BR" sz="1800">
                <a:solidFill>
                  <a:srgbClr val="000080"/>
                </a:solidFill>
                <a:latin typeface="Montserrat"/>
                <a:ea typeface="Montserrat"/>
                <a:cs typeface="Montserrat"/>
                <a:sym typeface="Montserrat"/>
              </a:rPr>
              <a:t> "title"</a:t>
            </a: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: "Book 1",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pt-BR" sz="1800">
                <a:solidFill>
                  <a:srgbClr val="000080"/>
                </a:solidFill>
                <a:latin typeface="Montserrat"/>
                <a:ea typeface="Montserrat"/>
                <a:cs typeface="Montserrat"/>
                <a:sym typeface="Montserrat"/>
              </a:rPr>
              <a:t>"isAvailable"</a:t>
            </a: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: true,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pt-BR" sz="1800">
                <a:solidFill>
                  <a:srgbClr val="000080"/>
                </a:solidFill>
                <a:latin typeface="Montserrat"/>
                <a:ea typeface="Montserrat"/>
                <a:cs typeface="Montserrat"/>
                <a:sym typeface="Montserrat"/>
              </a:rPr>
              <a:t>"publishDate"</a:t>
            </a: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: "Lorem lorem lorem.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}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" name="Google Shape;194;p30"/>
          <p:cNvSpPr txBox="1"/>
          <p:nvPr/>
        </p:nvSpPr>
        <p:spPr>
          <a:xfrm>
            <a:off x="4666500" y="1508100"/>
            <a:ext cx="4477500" cy="26445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highlight>
                  <a:srgbClr val="F3F3F3"/>
                </a:highlight>
                <a:latin typeface="Montserrat"/>
                <a:ea typeface="Montserrat"/>
                <a:cs typeface="Montserrat"/>
                <a:sym typeface="Montserrat"/>
              </a:rPr>
              <a:t>KARATE SCHEMA</a:t>
            </a:r>
            <a:endParaRPr b="1" sz="3200">
              <a:highlight>
                <a:srgbClr val="F3F3F3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{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pt-BR" sz="1800">
                <a:solidFill>
                  <a:srgbClr val="000080"/>
                </a:solidFill>
                <a:latin typeface="Montserrat"/>
                <a:ea typeface="Montserrat"/>
                <a:cs typeface="Montserrat"/>
                <a:sym typeface="Montserrat"/>
              </a:rPr>
              <a:t>"id"</a:t>
            </a: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: "#number",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pt-BR" sz="1800">
                <a:solidFill>
                  <a:srgbClr val="000080"/>
                </a:solidFill>
                <a:latin typeface="Montserrat"/>
                <a:ea typeface="Montserrat"/>
                <a:cs typeface="Montserrat"/>
                <a:sym typeface="Montserrat"/>
              </a:rPr>
              <a:t>"title"</a:t>
            </a: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: "#string",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pt-BR" sz="1800">
                <a:solidFill>
                  <a:srgbClr val="000080"/>
                </a:solidFill>
                <a:latin typeface="Montserrat"/>
                <a:ea typeface="Montserrat"/>
                <a:cs typeface="Montserrat"/>
                <a:sym typeface="Montserrat"/>
              </a:rPr>
              <a:t>"isAvailable"</a:t>
            </a: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: "#boolean",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pt-BR" sz="1800">
                <a:solidFill>
                  <a:srgbClr val="000080"/>
                </a:solidFill>
                <a:latin typeface="Montserrat"/>
                <a:ea typeface="Montserrat"/>
                <a:cs typeface="Montserrat"/>
                <a:sym typeface="Montserrat"/>
              </a:rPr>
              <a:t>"publishDate"</a:t>
            </a: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: "#present",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Montserrat"/>
                <a:ea typeface="Montserrat"/>
                <a:cs typeface="Montserrat"/>
                <a:sym typeface="Montserrat"/>
              </a:rPr>
              <a:t> }</a:t>
            </a:r>
            <a:endParaRPr b="1" sz="1800">
              <a:solidFill>
                <a:srgbClr val="00008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5" name="Google Shape;195;p30"/>
          <p:cNvSpPr txBox="1"/>
          <p:nvPr/>
        </p:nvSpPr>
        <p:spPr>
          <a:xfrm>
            <a:off x="0" y="4182050"/>
            <a:ext cx="9144000" cy="81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rgbClr val="000080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 Then</a:t>
            </a:r>
            <a:r>
              <a:rPr lang="pt-BR" sz="3000"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match </a:t>
            </a:r>
            <a:r>
              <a:rPr i="1" lang="pt-BR" sz="3000"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payload</a:t>
            </a:r>
            <a:r>
              <a:rPr lang="pt-BR" sz="3000"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pt-BR" sz="3000"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==</a:t>
            </a:r>
            <a:r>
              <a:rPr lang="pt-BR" sz="3000"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i="1" lang="pt-BR" sz="3000"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schema</a:t>
            </a:r>
            <a:endParaRPr i="1" sz="3000"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Gif importando collection do postman</a:t>
            </a:r>
            <a:endParaRPr/>
          </a:p>
        </p:txBody>
      </p:sp>
      <p:sp>
        <p:nvSpPr>
          <p:cNvPr id="201" name="Google Shape;201;p31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083" y="167450"/>
            <a:ext cx="8469192" cy="5801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 txBox="1"/>
          <p:nvPr/>
        </p:nvSpPr>
        <p:spPr>
          <a:xfrm>
            <a:off x="0" y="2111400"/>
            <a:ext cx="9144000" cy="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ok, e como eu rodo esses testes?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"/>
          <p:cNvSpPr txBox="1"/>
          <p:nvPr/>
        </p:nvSpPr>
        <p:spPr>
          <a:xfrm>
            <a:off x="0" y="1371600"/>
            <a:ext cx="9144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Karate DSL - 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Execução (stand)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" name="Google Shape;213;p33"/>
          <p:cNvSpPr txBox="1"/>
          <p:nvPr/>
        </p:nvSpPr>
        <p:spPr>
          <a:xfrm>
            <a:off x="373200" y="2592600"/>
            <a:ext cx="8397600" cy="8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152400" rtl="0" algn="ctr">
              <a:lnSpc>
                <a:spcPct val="14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3000">
                <a:solidFill>
                  <a:srgbClr val="24292E"/>
                </a:solidFill>
                <a:highlight>
                  <a:srgbClr val="F6F8FA"/>
                </a:highlight>
                <a:latin typeface="Montserrat"/>
                <a:ea typeface="Montserrat"/>
                <a:cs typeface="Montserrat"/>
                <a:sym typeface="Montserrat"/>
              </a:rPr>
              <a:t>java -jar karate.jar src/features</a:t>
            </a:r>
            <a:endParaRPr sz="3000">
              <a:solidFill>
                <a:srgbClr val="D9D9D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4"/>
          <p:cNvSpPr txBox="1"/>
          <p:nvPr/>
        </p:nvSpPr>
        <p:spPr>
          <a:xfrm>
            <a:off x="0" y="1066800"/>
            <a:ext cx="9144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Karate DSL - 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Execução (gherkin plugin)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9" name="Google Shape;21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961" y="2205600"/>
            <a:ext cx="7970075" cy="2713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5"/>
          <p:cNvSpPr txBox="1"/>
          <p:nvPr/>
        </p:nvSpPr>
        <p:spPr>
          <a:xfrm>
            <a:off x="0" y="1143000"/>
            <a:ext cx="9144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Karate DSL - 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Execução (runner)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35"/>
          <p:cNvSpPr txBox="1"/>
          <p:nvPr/>
        </p:nvSpPr>
        <p:spPr>
          <a:xfrm>
            <a:off x="275275" y="2045000"/>
            <a:ext cx="8596200" cy="2529300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//outros imports que não imports nesse moments</a:t>
            </a:r>
            <a:endParaRPr sz="1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public class ApiStatusRunner {</a:t>
            </a:r>
            <a:endParaRPr sz="1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 @Test</a:t>
            </a:r>
            <a:endParaRPr sz="1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 public void testParalell() {</a:t>
            </a:r>
            <a:endParaRPr sz="1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 }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6"/>
          <p:cNvSpPr txBox="1"/>
          <p:nvPr/>
        </p:nvSpPr>
        <p:spPr>
          <a:xfrm>
            <a:off x="0" y="2111400"/>
            <a:ext cx="9144000" cy="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ok, e como vejo se meu teste passou?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7"/>
          <p:cNvSpPr txBox="1"/>
          <p:nvPr/>
        </p:nvSpPr>
        <p:spPr>
          <a:xfrm>
            <a:off x="0" y="381000"/>
            <a:ext cx="9144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Karate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 Report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6" name="Google Shape;23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4625" y="1201300"/>
            <a:ext cx="7014749" cy="3807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8"/>
          <p:cNvSpPr txBox="1"/>
          <p:nvPr/>
        </p:nvSpPr>
        <p:spPr>
          <a:xfrm>
            <a:off x="0" y="304800"/>
            <a:ext cx="9144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Cucumber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 Report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2" name="Google Shape;242;p38"/>
          <p:cNvPicPr preferRelativeResize="0"/>
          <p:nvPr/>
        </p:nvPicPr>
        <p:blipFill rotWithShape="1">
          <a:blip r:embed="rId3">
            <a:alphaModFix/>
          </a:blip>
          <a:srcRect b="14402" l="0" r="0" t="10346"/>
          <a:stretch/>
        </p:blipFill>
        <p:spPr>
          <a:xfrm>
            <a:off x="1211850" y="1119600"/>
            <a:ext cx="6720301" cy="384589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125" y="753788"/>
            <a:ext cx="3333750" cy="320992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9"/>
          <p:cNvSpPr txBox="1"/>
          <p:nvPr/>
        </p:nvSpPr>
        <p:spPr>
          <a:xfrm>
            <a:off x="0" y="3864000"/>
            <a:ext cx="9144000" cy="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como isso funciona</a:t>
            </a: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0"/>
          <p:cNvSpPr/>
          <p:nvPr/>
        </p:nvSpPr>
        <p:spPr>
          <a:xfrm>
            <a:off x="3861309" y="303687"/>
            <a:ext cx="1421400" cy="7095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Montserrat"/>
                <a:ea typeface="Montserrat"/>
                <a:cs typeface="Montserrat"/>
                <a:sym typeface="Montserrat"/>
              </a:rPr>
              <a:t>Runner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Montserrat"/>
                <a:ea typeface="Montserrat"/>
                <a:cs typeface="Montserrat"/>
                <a:sym typeface="Montserrat"/>
              </a:rPr>
              <a:t>(JUnit, TestNG)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5" name="Google Shape;255;p40"/>
          <p:cNvSpPr/>
          <p:nvPr/>
        </p:nvSpPr>
        <p:spPr>
          <a:xfrm>
            <a:off x="2162422" y="303687"/>
            <a:ext cx="1421400" cy="7095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Montserrat"/>
                <a:ea typeface="Montserrat"/>
                <a:cs typeface="Montserrat"/>
                <a:sym typeface="Montserrat"/>
              </a:rPr>
              <a:t>Karate Script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Montserrat"/>
                <a:ea typeface="Montserrat"/>
                <a:cs typeface="Montserrat"/>
                <a:sym typeface="Montserrat"/>
              </a:rPr>
              <a:t>(</a:t>
            </a:r>
            <a:r>
              <a:rPr lang="pt-BR">
                <a:latin typeface="Montserrat"/>
                <a:ea typeface="Montserrat"/>
                <a:cs typeface="Montserrat"/>
                <a:sym typeface="Montserrat"/>
              </a:rPr>
              <a:t>Feature)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6" name="Google Shape;256;p40"/>
          <p:cNvSpPr/>
          <p:nvPr/>
        </p:nvSpPr>
        <p:spPr>
          <a:xfrm>
            <a:off x="339425" y="1641825"/>
            <a:ext cx="7761600" cy="3198000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Karate DSL Architecture</a:t>
            </a:r>
            <a:endParaRPr b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" name="Google Shape;257;p40"/>
          <p:cNvSpPr/>
          <p:nvPr/>
        </p:nvSpPr>
        <p:spPr>
          <a:xfrm rot="5400000">
            <a:off x="6937525" y="2962362"/>
            <a:ext cx="3177000" cy="5571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latin typeface="Montserrat"/>
                <a:ea typeface="Montserrat"/>
                <a:cs typeface="Montserrat"/>
                <a:sym typeface="Montserrat"/>
              </a:rPr>
              <a:t>Java 8 JRE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8" name="Google Shape;258;p40"/>
          <p:cNvSpPr/>
          <p:nvPr/>
        </p:nvSpPr>
        <p:spPr>
          <a:xfrm>
            <a:off x="489574" y="1777451"/>
            <a:ext cx="7485000" cy="8448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Montserrat"/>
                <a:ea typeface="Montserrat"/>
                <a:cs typeface="Montserrat"/>
                <a:sym typeface="Montserrat"/>
              </a:rPr>
              <a:t>Karate DSL Interpreter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Montserrat"/>
                <a:ea typeface="Montserrat"/>
                <a:cs typeface="Montserrat"/>
                <a:sym typeface="Montserrat"/>
              </a:rPr>
              <a:t>(Cucumber "Step Definitions")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9" name="Google Shape;259;p40"/>
          <p:cNvSpPr/>
          <p:nvPr/>
        </p:nvSpPr>
        <p:spPr>
          <a:xfrm>
            <a:off x="477846" y="2749675"/>
            <a:ext cx="2818800" cy="8448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Montserrat"/>
                <a:ea typeface="Montserrat"/>
                <a:cs typeface="Montserrat"/>
                <a:sym typeface="Montserrat"/>
              </a:rPr>
              <a:t>HTTP Client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Montserrat"/>
                <a:ea typeface="Montserrat"/>
                <a:cs typeface="Montserrat"/>
                <a:sym typeface="Montserrat"/>
              </a:rPr>
              <a:t>Abstraction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0" name="Google Shape;260;p40"/>
          <p:cNvSpPr/>
          <p:nvPr/>
        </p:nvSpPr>
        <p:spPr>
          <a:xfrm>
            <a:off x="477845" y="3659306"/>
            <a:ext cx="1345500" cy="4638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Montserrat"/>
                <a:ea typeface="Montserrat"/>
                <a:cs typeface="Montserrat"/>
                <a:sym typeface="Montserrat"/>
              </a:rPr>
              <a:t>Apache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" name="Google Shape;261;p40"/>
          <p:cNvSpPr/>
          <p:nvPr/>
        </p:nvSpPr>
        <p:spPr>
          <a:xfrm>
            <a:off x="1951162" y="3659306"/>
            <a:ext cx="1345500" cy="4638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Montserrat"/>
                <a:ea typeface="Montserrat"/>
                <a:cs typeface="Montserrat"/>
                <a:sym typeface="Montserrat"/>
              </a:rPr>
              <a:t>Jersey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" name="Google Shape;262;p40"/>
          <p:cNvSpPr/>
          <p:nvPr/>
        </p:nvSpPr>
        <p:spPr>
          <a:xfrm>
            <a:off x="3440691" y="2749670"/>
            <a:ext cx="1559100" cy="13734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Montserrat"/>
                <a:ea typeface="Montserrat"/>
                <a:cs typeface="Montserrat"/>
                <a:sym typeface="Montserrat"/>
              </a:rPr>
              <a:t>JS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Montserrat"/>
                <a:ea typeface="Montserrat"/>
                <a:cs typeface="Montserrat"/>
                <a:sym typeface="Montserrat"/>
              </a:rPr>
              <a:t>Engine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latin typeface="Montserrat"/>
                <a:ea typeface="Montserrat"/>
                <a:cs typeface="Montserrat"/>
                <a:sym typeface="Montserrat"/>
              </a:rPr>
              <a:t>(Nashorn)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3" name="Google Shape;263;p40"/>
          <p:cNvSpPr/>
          <p:nvPr/>
        </p:nvSpPr>
        <p:spPr>
          <a:xfrm>
            <a:off x="5194286" y="3277990"/>
            <a:ext cx="2780400" cy="8448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Montserrat"/>
                <a:ea typeface="Montserrat"/>
                <a:cs typeface="Montserrat"/>
                <a:sym typeface="Montserrat"/>
              </a:rPr>
              <a:t>Data Functions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Montserrat"/>
                <a:ea typeface="Montserrat"/>
                <a:cs typeface="Montserrat"/>
                <a:sym typeface="Montserrat"/>
              </a:rPr>
              <a:t>match, get, set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p40"/>
          <p:cNvSpPr/>
          <p:nvPr/>
        </p:nvSpPr>
        <p:spPr>
          <a:xfrm>
            <a:off x="5194286" y="2718436"/>
            <a:ext cx="1345500" cy="4638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Montserrat"/>
                <a:ea typeface="Montserrat"/>
                <a:cs typeface="Montserrat"/>
                <a:sym typeface="Montserrat"/>
              </a:rPr>
              <a:t>JSON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p40"/>
          <p:cNvSpPr/>
          <p:nvPr/>
        </p:nvSpPr>
        <p:spPr>
          <a:xfrm>
            <a:off x="6628939" y="2718425"/>
            <a:ext cx="1345500" cy="4638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Montserrat"/>
                <a:ea typeface="Montserrat"/>
                <a:cs typeface="Montserrat"/>
                <a:sym typeface="Montserrat"/>
              </a:rPr>
              <a:t>XML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" name="Google Shape;266;p40"/>
          <p:cNvSpPr/>
          <p:nvPr/>
        </p:nvSpPr>
        <p:spPr>
          <a:xfrm>
            <a:off x="2680367" y="1108840"/>
            <a:ext cx="385800" cy="4371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1"/>
          <p:cNvSpPr txBox="1"/>
          <p:nvPr/>
        </p:nvSpPr>
        <p:spPr>
          <a:xfrm>
            <a:off x="0" y="990600"/>
            <a:ext cx="9144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Karate DSL - 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Execução paralela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2" name="Google Shape;272;p41"/>
          <p:cNvSpPr txBox="1"/>
          <p:nvPr/>
        </p:nvSpPr>
        <p:spPr>
          <a:xfrm>
            <a:off x="275275" y="1872750"/>
            <a:ext cx="8596200" cy="3158700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D9D9D9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//outros imports que não imports nesse moments</a:t>
            </a:r>
            <a:endParaRPr sz="1800">
              <a:solidFill>
                <a:srgbClr val="D9D9D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import com.intuit.karate.Runner;</a:t>
            </a:r>
            <a:endParaRPr b="1" sz="1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D9D9D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D9D9D9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public class ApiStatusRunner {</a:t>
            </a:r>
            <a:endParaRPr sz="1800">
              <a:solidFill>
                <a:srgbClr val="D9D9D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D9D9D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D9D9D9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 @Test</a:t>
            </a:r>
            <a:endParaRPr sz="1800">
              <a:solidFill>
                <a:srgbClr val="D9D9D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D9D9D9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 public void testParalell() {</a:t>
            </a:r>
            <a:endParaRPr sz="1800">
              <a:solidFill>
                <a:srgbClr val="D9D9D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     Results results = Runner.</a:t>
            </a:r>
            <a:r>
              <a:rPr b="1" i="1" lang="pt-BR" sz="1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parallel</a:t>
            </a:r>
            <a:r>
              <a:rPr b="1" lang="pt-BR" sz="1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(getClass(), </a:t>
            </a:r>
            <a:r>
              <a:rPr b="1" lang="pt-BR" sz="1800">
                <a:solidFill>
                  <a:srgbClr val="0000F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pt-BR" sz="18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);</a:t>
            </a:r>
            <a:endParaRPr b="1" sz="18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D9D9D9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     </a:t>
            </a:r>
            <a:r>
              <a:rPr i="1" lang="pt-BR" sz="1800">
                <a:solidFill>
                  <a:srgbClr val="D9D9D9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assertTrue</a:t>
            </a:r>
            <a:r>
              <a:rPr lang="pt-BR" sz="1800">
                <a:solidFill>
                  <a:srgbClr val="D9D9D9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(results.getErrorMessages(), results.getFailCount() == 0);       </a:t>
            </a:r>
            <a:endParaRPr sz="1800">
              <a:solidFill>
                <a:srgbClr val="D9D9D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D9D9D9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 }</a:t>
            </a:r>
            <a:endParaRPr sz="1800">
              <a:solidFill>
                <a:srgbClr val="D9D9D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3" name="Google Shape;273;p41"/>
          <p:cNvSpPr/>
          <p:nvPr/>
        </p:nvSpPr>
        <p:spPr>
          <a:xfrm>
            <a:off x="5673425" y="2047300"/>
            <a:ext cx="2362800" cy="1385100"/>
          </a:xfrm>
          <a:prstGeom prst="wedgeRoundRectCallout">
            <a:avLst>
              <a:gd fmla="val -30954" name="adj1"/>
              <a:gd fmla="val 80891" name="adj2"/>
              <a:gd fmla="val 0" name="adj3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Quantidade de threads.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2"/>
          <p:cNvSpPr txBox="1"/>
          <p:nvPr/>
        </p:nvSpPr>
        <p:spPr>
          <a:xfrm>
            <a:off x="0" y="1600200"/>
            <a:ext cx="9144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Karate DSL - 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Execução paralela (stand)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" name="Google Shape;279;p42"/>
          <p:cNvSpPr txBox="1"/>
          <p:nvPr/>
        </p:nvSpPr>
        <p:spPr>
          <a:xfrm>
            <a:off x="373200" y="2668800"/>
            <a:ext cx="8397600" cy="8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152400" rtl="0" algn="ctr">
              <a:lnSpc>
                <a:spcPct val="14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3000">
                <a:solidFill>
                  <a:srgbClr val="24292E"/>
                </a:solidFill>
                <a:highlight>
                  <a:srgbClr val="F6F8FA"/>
                </a:highlight>
                <a:latin typeface="Montserrat"/>
                <a:ea typeface="Montserrat"/>
                <a:cs typeface="Montserrat"/>
                <a:sym typeface="Montserrat"/>
              </a:rPr>
              <a:t>java -jar karate.jar </a:t>
            </a:r>
            <a:r>
              <a:rPr b="1" lang="pt-BR" sz="3000">
                <a:solidFill>
                  <a:srgbClr val="24292E"/>
                </a:solidFill>
                <a:highlight>
                  <a:srgbClr val="F6F8FA"/>
                </a:highlight>
                <a:latin typeface="Montserrat"/>
                <a:ea typeface="Montserrat"/>
                <a:cs typeface="Montserrat"/>
                <a:sym typeface="Montserrat"/>
              </a:rPr>
              <a:t>--threads</a:t>
            </a:r>
            <a:r>
              <a:rPr lang="pt-BR" sz="3000">
                <a:solidFill>
                  <a:srgbClr val="24292E"/>
                </a:solidFill>
                <a:highlight>
                  <a:srgbClr val="F6F8FA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pt-BR" sz="3000">
                <a:solidFill>
                  <a:srgbClr val="24292E"/>
                </a:solidFill>
                <a:highlight>
                  <a:srgbClr val="F6F8FA"/>
                </a:highlight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pt-BR" sz="3000">
                <a:solidFill>
                  <a:srgbClr val="24292E"/>
                </a:solidFill>
                <a:highlight>
                  <a:srgbClr val="F6F8FA"/>
                </a:highlight>
                <a:latin typeface="Montserrat"/>
                <a:ea typeface="Montserrat"/>
                <a:cs typeface="Montserrat"/>
                <a:sym typeface="Montserrat"/>
              </a:rPr>
              <a:t> src/features</a:t>
            </a:r>
            <a:endParaRPr sz="3000">
              <a:solidFill>
                <a:srgbClr val="D9D9D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3"/>
          <p:cNvSpPr txBox="1"/>
          <p:nvPr/>
        </p:nvSpPr>
        <p:spPr>
          <a:xfrm>
            <a:off x="152400" y="228600"/>
            <a:ext cx="9144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Karate DSL - 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Execução paralela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p43"/>
          <p:cNvSpPr txBox="1"/>
          <p:nvPr/>
        </p:nvSpPr>
        <p:spPr>
          <a:xfrm>
            <a:off x="-25" y="4512000"/>
            <a:ext cx="9144000" cy="6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152400" rtl="0" algn="l">
              <a:lnSpc>
                <a:spcPct val="14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pt-BR" sz="1800">
                <a:solidFill>
                  <a:srgbClr val="24292E"/>
                </a:solidFill>
                <a:highlight>
                  <a:srgbClr val="F6F8FA"/>
                </a:highlight>
                <a:latin typeface="Montserrat"/>
                <a:ea typeface="Montserrat"/>
                <a:cs typeface="Montserrat"/>
                <a:sym typeface="Montserrat"/>
              </a:rPr>
              <a:t>&gt; java -jar karate.jar --threads </a:t>
            </a:r>
            <a:r>
              <a:rPr b="1" i="1" lang="pt-BR" sz="1800">
                <a:solidFill>
                  <a:srgbClr val="24292E"/>
                </a:solidFill>
                <a:highlight>
                  <a:srgbClr val="F6F8FA"/>
                </a:highlight>
                <a:latin typeface="Montserrat"/>
                <a:ea typeface="Montserrat"/>
                <a:cs typeface="Montserrat"/>
                <a:sym typeface="Montserrat"/>
              </a:rPr>
              <a:t>15</a:t>
            </a:r>
            <a:r>
              <a:rPr i="1" lang="pt-BR" sz="1800">
                <a:solidFill>
                  <a:srgbClr val="24292E"/>
                </a:solidFill>
                <a:highlight>
                  <a:srgbClr val="F6F8FA"/>
                </a:highlight>
                <a:latin typeface="Montserrat"/>
                <a:ea typeface="Montserrat"/>
                <a:cs typeface="Montserrat"/>
                <a:sym typeface="Montserrat"/>
              </a:rPr>
              <a:t> src/features</a:t>
            </a:r>
            <a:endParaRPr i="1" sz="1800">
              <a:solidFill>
                <a:srgbClr val="D9D9D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86" name="Google Shape;286;p43"/>
          <p:cNvGraphicFramePr/>
          <p:nvPr/>
        </p:nvGraphicFramePr>
        <p:xfrm>
          <a:off x="275950" y="1640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{E072D826-4FCB-4AFE-A76B-75130DDF3F2E}</a:tableStyleId>
              </a:tblPr>
              <a:tblGrid>
                <a:gridCol w="2280600"/>
                <a:gridCol w="3146375"/>
                <a:gridCol w="3187075"/>
              </a:tblGrid>
              <a:tr h="499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Threads</a:t>
                      </a:r>
                      <a:endParaRPr b="1" sz="1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duração em TST (seg)</a:t>
                      </a:r>
                      <a:endParaRPr b="1" sz="1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duração em PROD (seg)</a:t>
                      </a:r>
                      <a:endParaRPr b="1" sz="1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solidFill>
                      <a:srgbClr val="EFEFEF"/>
                    </a:solidFill>
                  </a:tcPr>
                </a:tc>
              </a:tr>
              <a:tr h="564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24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24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81</a:t>
                      </a:r>
                      <a:endParaRPr sz="24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24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23</a:t>
                      </a:r>
                      <a:endParaRPr sz="24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  <a:tr h="564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24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24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</a:t>
                      </a:r>
                      <a:endParaRPr b="1" sz="24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24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b="1" sz="24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  <a:tr h="564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24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24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26</a:t>
                      </a:r>
                      <a:endParaRPr b="1" sz="24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24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4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  <a:tr h="564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24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24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22</a:t>
                      </a:r>
                      <a:endParaRPr b="1" sz="24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24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4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287" name="Google Shape;287;p43"/>
          <p:cNvSpPr txBox="1"/>
          <p:nvPr/>
        </p:nvSpPr>
        <p:spPr>
          <a:xfrm>
            <a:off x="-228600" y="1033050"/>
            <a:ext cx="9144000" cy="6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   40 cenários</a:t>
            </a:r>
            <a:endParaRPr b="1" sz="3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4"/>
          <p:cNvSpPr txBox="1"/>
          <p:nvPr/>
        </p:nvSpPr>
        <p:spPr>
          <a:xfrm>
            <a:off x="152400" y="381000"/>
            <a:ext cx="9144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Karate DSL - 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Karate Netty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3" name="Google Shape;293;p44"/>
          <p:cNvSpPr txBox="1"/>
          <p:nvPr/>
        </p:nvSpPr>
        <p:spPr>
          <a:xfrm>
            <a:off x="1143000" y="1447800"/>
            <a:ext cx="5787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Scenario: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pathMatches('/cats') &amp;&amp; methodIs('post')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*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def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cat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=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request</a:t>
            </a:r>
            <a:endParaRPr b="1" sz="2000">
              <a:solidFill>
                <a:srgbClr val="297BDE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*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def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id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=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uuid()</a:t>
            </a:r>
            <a:endParaRPr b="1" sz="2000">
              <a:solidFill>
                <a:srgbClr val="297BDE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*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set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cat.id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=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id</a:t>
            </a:r>
            <a:endParaRPr b="1" sz="2000">
              <a:solidFill>
                <a:srgbClr val="297BDE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*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eval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cats[id] = cat</a:t>
            </a:r>
            <a:endParaRPr b="1" sz="2000">
              <a:solidFill>
                <a:srgbClr val="297BDE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*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def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response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=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cat</a:t>
            </a:r>
            <a:endParaRPr b="1" sz="2000">
              <a:solidFill>
                <a:srgbClr val="297BDE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0008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Scenario: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pathMatches('/cats')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*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def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response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=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$cats.*</a:t>
            </a:r>
            <a:endParaRPr b="1" sz="2000">
              <a:solidFill>
                <a:srgbClr val="297BDE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5"/>
          <p:cNvSpPr txBox="1"/>
          <p:nvPr/>
        </p:nvSpPr>
        <p:spPr>
          <a:xfrm>
            <a:off x="152400" y="381000"/>
            <a:ext cx="9144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Karate DSL - 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Karate Netty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p45"/>
          <p:cNvSpPr txBox="1"/>
          <p:nvPr/>
        </p:nvSpPr>
        <p:spPr>
          <a:xfrm>
            <a:off x="76200" y="1600200"/>
            <a:ext cx="8973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function </a:t>
            </a:r>
            <a:r>
              <a:rPr i="1"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fn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() {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var </a:t>
            </a:r>
            <a:r>
              <a:rPr lang="pt-BR" sz="2000">
                <a:solidFill>
                  <a:srgbClr val="45838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Mock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= Java.type(</a:t>
            </a:r>
            <a:r>
              <a:rPr b="1" lang="pt-BR" sz="200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'com.intuit.karate.netty.FeatureServer'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var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file =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new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java.io.File(</a:t>
            </a:r>
            <a:r>
              <a:rPr b="1" lang="pt-BR" sz="200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'src/test/java/mock/web/cats-mock.feature'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var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server = Mock.start(file, </a:t>
            </a:r>
            <a:r>
              <a:rPr lang="pt-BR" sz="200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false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null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return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server.port;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6"/>
          <p:cNvSpPr txBox="1"/>
          <p:nvPr/>
        </p:nvSpPr>
        <p:spPr>
          <a:xfrm>
            <a:off x="152400" y="381000"/>
            <a:ext cx="9144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Karate DSL - 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Karate Netty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5" name="Google Shape;305;p46"/>
          <p:cNvSpPr txBox="1"/>
          <p:nvPr/>
        </p:nvSpPr>
        <p:spPr>
          <a:xfrm>
            <a:off x="990600" y="1143000"/>
            <a:ext cx="80562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Background:</a:t>
            </a:r>
            <a:endParaRPr b="1" sz="2000">
              <a:solidFill>
                <a:srgbClr val="00008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*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def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port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=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karate.env == 'mock' ? read('start-mock.js')() : 8080</a:t>
            </a:r>
            <a:endParaRPr b="1" sz="2000">
              <a:solidFill>
                <a:srgbClr val="297BDE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*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url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'http://localhost:' + port + '/cats'</a:t>
            </a:r>
            <a:endParaRPr b="1" sz="2000">
              <a:solidFill>
                <a:srgbClr val="297BDE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297BDE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Scenario: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create cat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Given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request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{ name: 'Billie' }</a:t>
            </a:r>
            <a:endParaRPr b="1" sz="2000">
              <a:solidFill>
                <a:srgbClr val="297BDE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When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method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post</a:t>
            </a:r>
            <a:endParaRPr b="1" sz="2000">
              <a:solidFill>
                <a:srgbClr val="297BDE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Then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status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200   </a:t>
            </a:r>
            <a:endParaRPr b="1" sz="2000">
              <a:solidFill>
                <a:srgbClr val="297BDE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And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match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response == { id: '#uuid', name: 'Billie' }</a:t>
            </a:r>
            <a:endParaRPr b="1" sz="2000">
              <a:solidFill>
                <a:srgbClr val="297BDE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pt-BR" sz="20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And 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def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id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= </a:t>
            </a:r>
            <a:r>
              <a:rPr b="1" lang="pt-BR" sz="2000">
                <a:solidFill>
                  <a:srgbClr val="297BDE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response.id</a:t>
            </a:r>
            <a:endParaRPr b="1" sz="2000">
              <a:solidFill>
                <a:srgbClr val="297BDE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7"/>
          <p:cNvSpPr txBox="1"/>
          <p:nvPr/>
        </p:nvSpPr>
        <p:spPr>
          <a:xfrm>
            <a:off x="152400" y="381000"/>
            <a:ext cx="9144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Karate DSL - 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Karate Gatling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1" name="Google Shape;311;p47"/>
          <p:cNvSpPr txBox="1"/>
          <p:nvPr/>
        </p:nvSpPr>
        <p:spPr>
          <a:xfrm>
            <a:off x="228600" y="1524000"/>
            <a:ext cx="86244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class </a:t>
            </a: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KarateSimulation </a:t>
            </a:r>
            <a:r>
              <a:rPr b="1" lang="pt-BR" sz="18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extends </a:t>
            </a: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Simulation {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pt-BR" sz="18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val </a:t>
            </a:r>
            <a:r>
              <a:rPr i="1" lang="pt-BR" sz="1800">
                <a:solidFill>
                  <a:srgbClr val="660E7A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protocol </a:t>
            </a: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= </a:t>
            </a:r>
            <a:r>
              <a:rPr i="1"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karateProtocol</a:t>
            </a: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()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pt-BR" sz="1800">
                <a:solidFill>
                  <a:srgbClr val="000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val </a:t>
            </a:r>
            <a:r>
              <a:rPr i="1" lang="pt-BR" sz="1800">
                <a:solidFill>
                  <a:srgbClr val="660E7A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scn </a:t>
            </a: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= scenario(</a:t>
            </a:r>
            <a:r>
              <a:rPr b="1" lang="pt-BR" sz="180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"Gatling Test"</a:t>
            </a: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).exec(</a:t>
            </a:r>
            <a:r>
              <a:rPr i="1"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karateFeature</a:t>
            </a: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lang="pt-BR" sz="180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"classpath:starwars/Dojo.feature"</a:t>
            </a: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setUp(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i="1" lang="pt-BR" sz="1800">
                <a:solidFill>
                  <a:srgbClr val="660E7A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scn</a:t>
            </a: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.inject(rampUsers(</a:t>
            </a:r>
            <a:r>
              <a:rPr lang="pt-BR" sz="180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10</a:t>
            </a: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 over (</a:t>
            </a:r>
            <a:r>
              <a:rPr lang="pt-BR" sz="180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20 </a:t>
            </a: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seconds)).protocols(</a:t>
            </a:r>
            <a:r>
              <a:rPr i="1" lang="pt-BR" sz="1800">
                <a:solidFill>
                  <a:srgbClr val="660E7A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protocol</a:t>
            </a: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)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8"/>
          <p:cNvSpPr txBox="1"/>
          <p:nvPr/>
        </p:nvSpPr>
        <p:spPr>
          <a:xfrm>
            <a:off x="152400" y="381000"/>
            <a:ext cx="9144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Karate DSL - 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Karate Gatling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7" name="Google Shape;317;p48"/>
          <p:cNvPicPr preferRelativeResize="0"/>
          <p:nvPr/>
        </p:nvPicPr>
        <p:blipFill rotWithShape="1">
          <a:blip r:embed="rId3">
            <a:alphaModFix/>
          </a:blip>
          <a:srcRect b="3920" l="0" r="0" t="0"/>
          <a:stretch/>
        </p:blipFill>
        <p:spPr>
          <a:xfrm>
            <a:off x="700725" y="1219350"/>
            <a:ext cx="7742549" cy="368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9"/>
          <p:cNvSpPr txBox="1"/>
          <p:nvPr/>
        </p:nvSpPr>
        <p:spPr>
          <a:xfrm>
            <a:off x="152400" y="381000"/>
            <a:ext cx="9144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Karate DSL - </a:t>
            </a:r>
            <a:r>
              <a:rPr lang="pt-BR" sz="3000">
                <a:latin typeface="Montserrat"/>
                <a:ea typeface="Montserrat"/>
                <a:cs typeface="Montserrat"/>
                <a:sym typeface="Montserrat"/>
              </a:rPr>
              <a:t>Karate Gatling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3" name="Google Shape;32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28788"/>
            <a:ext cx="8620125" cy="229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0"/>
          <p:cNvSpPr txBox="1"/>
          <p:nvPr/>
        </p:nvSpPr>
        <p:spPr>
          <a:xfrm>
            <a:off x="152400" y="3657600"/>
            <a:ext cx="9144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Mas então posso usar sempre?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9" name="Google Shape;32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2800" y="1352550"/>
            <a:ext cx="228600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3775" y="3163550"/>
            <a:ext cx="1931850" cy="193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51"/>
          <p:cNvPicPr preferRelativeResize="0"/>
          <p:nvPr/>
        </p:nvPicPr>
        <p:blipFill rotWithShape="1">
          <a:blip r:embed="rId4">
            <a:alphaModFix/>
          </a:blip>
          <a:srcRect b="0" l="19021" r="0" t="12273"/>
          <a:stretch/>
        </p:blipFill>
        <p:spPr>
          <a:xfrm>
            <a:off x="829150" y="508100"/>
            <a:ext cx="7265550" cy="472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2"/>
          <p:cNvSpPr txBox="1"/>
          <p:nvPr/>
        </p:nvSpPr>
        <p:spPr>
          <a:xfrm>
            <a:off x="152400" y="2133600"/>
            <a:ext cx="9144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Seu contexto é importante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3"/>
          <p:cNvSpPr txBox="1"/>
          <p:nvPr>
            <p:ph idx="1" type="subTitle"/>
          </p:nvPr>
        </p:nvSpPr>
        <p:spPr>
          <a:xfrm>
            <a:off x="463750" y="1652350"/>
            <a:ext cx="8558400" cy="2529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8300" lvl="0" marL="457200" rtl="0" algn="l">
              <a:spcBef>
                <a:spcPts val="560"/>
              </a:spcBef>
              <a:spcAft>
                <a:spcPts val="0"/>
              </a:spcAft>
              <a:buSzPts val="2200"/>
              <a:buChar char="-"/>
            </a:pPr>
            <a:r>
              <a:rPr lang="pt-BR" sz="2200"/>
              <a:t>C</a:t>
            </a:r>
            <a:r>
              <a:rPr lang="pt-BR" sz="2200"/>
              <a:t>enários complexos (Múltiplas requisições na mesma feature e cálculos)</a:t>
            </a:r>
            <a:endParaRPr sz="2200"/>
          </a:p>
          <a:p>
            <a:pPr indent="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68300" lvl="0" marL="457200" rtl="0" algn="l">
              <a:spcBef>
                <a:spcPts val="560"/>
              </a:spcBef>
              <a:spcAft>
                <a:spcPts val="0"/>
              </a:spcAft>
              <a:buSzPts val="2200"/>
              <a:buChar char="-"/>
            </a:pPr>
            <a:r>
              <a:rPr lang="pt-BR" sz="2200"/>
              <a:t>Java-&gt;JS-&gt;Java-&gt;JS (start-mock.js)</a:t>
            </a:r>
            <a:endParaRPr sz="2200"/>
          </a:p>
          <a:p>
            <a:pPr indent="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68300" lvl="0" marL="457200" rtl="0" algn="l">
              <a:spcBef>
                <a:spcPts val="560"/>
              </a:spcBef>
              <a:spcAft>
                <a:spcPts val="0"/>
              </a:spcAft>
              <a:buSzPts val="2200"/>
              <a:buChar char="-"/>
            </a:pPr>
            <a:r>
              <a:rPr lang="pt-BR" sz="2200"/>
              <a:t>Não passa "praticamente" nenhuma visão de negócio (!= BDD)</a:t>
            </a:r>
            <a:endParaRPr sz="22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  <p:sp>
        <p:nvSpPr>
          <p:cNvPr id="346" name="Google Shape;346;p53"/>
          <p:cNvSpPr txBox="1"/>
          <p:nvPr/>
        </p:nvSpPr>
        <p:spPr>
          <a:xfrm>
            <a:off x="533400" y="381000"/>
            <a:ext cx="45273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Quando não usar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4"/>
          <p:cNvSpPr txBox="1"/>
          <p:nvPr/>
        </p:nvSpPr>
        <p:spPr>
          <a:xfrm>
            <a:off x="1826250" y="1952550"/>
            <a:ext cx="5643900" cy="138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7200">
                <a:latin typeface="Montserrat"/>
                <a:ea typeface="Montserrat"/>
                <a:cs typeface="Montserrat"/>
                <a:sym typeface="Montserrat"/>
              </a:rPr>
              <a:t>Hands on</a:t>
            </a:r>
            <a:endParaRPr b="1" sz="7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C:\Users\Admin\Documents\karate dsl icon.jpg" id="352" name="Google Shape;352;p54"/>
          <p:cNvPicPr preferRelativeResize="0"/>
          <p:nvPr/>
        </p:nvPicPr>
        <p:blipFill rotWithShape="1">
          <a:blip r:embed="rId3">
            <a:alphaModFix/>
          </a:blip>
          <a:srcRect b="12933" l="14324" r="15044" t="8058"/>
          <a:stretch/>
        </p:blipFill>
        <p:spPr>
          <a:xfrm>
            <a:off x="325225" y="653075"/>
            <a:ext cx="1379725" cy="15434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dmin\Documents\karate dsl icon.jpg" id="353" name="Google Shape;353;p54"/>
          <p:cNvPicPr preferRelativeResize="0"/>
          <p:nvPr/>
        </p:nvPicPr>
        <p:blipFill rotWithShape="1">
          <a:blip r:embed="rId3">
            <a:alphaModFix/>
          </a:blip>
          <a:srcRect b="12933" l="14324" r="15044" t="8058"/>
          <a:stretch/>
        </p:blipFill>
        <p:spPr>
          <a:xfrm>
            <a:off x="7448777" y="3130750"/>
            <a:ext cx="1379725" cy="154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5"/>
          <p:cNvSpPr txBox="1"/>
          <p:nvPr/>
        </p:nvSpPr>
        <p:spPr>
          <a:xfrm>
            <a:off x="0" y="326725"/>
            <a:ext cx="9144000" cy="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em progresso</a:t>
            </a:r>
            <a:endParaRPr/>
          </a:p>
        </p:txBody>
      </p:sp>
      <p:sp>
        <p:nvSpPr>
          <p:cNvPr id="359" name="Google Shape;359;p55"/>
          <p:cNvSpPr/>
          <p:nvPr/>
        </p:nvSpPr>
        <p:spPr>
          <a:xfrm>
            <a:off x="1756098" y="1313850"/>
            <a:ext cx="1660500" cy="14619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latin typeface="Montserrat"/>
                <a:ea typeface="Montserrat"/>
                <a:cs typeface="Montserrat"/>
                <a:sym typeface="Montserrat"/>
              </a:rPr>
              <a:t>Karate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latin typeface="Montserrat"/>
                <a:ea typeface="Montserrat"/>
                <a:cs typeface="Montserrat"/>
                <a:sym typeface="Montserrat"/>
              </a:rPr>
              <a:t>API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0" name="Google Shape;360;p55"/>
          <p:cNvSpPr/>
          <p:nvPr/>
        </p:nvSpPr>
        <p:spPr>
          <a:xfrm>
            <a:off x="3739353" y="1313850"/>
            <a:ext cx="1660500" cy="14619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latin typeface="Montserrat"/>
                <a:ea typeface="Montserrat"/>
                <a:cs typeface="Montserrat"/>
                <a:sym typeface="Montserrat"/>
              </a:rPr>
              <a:t>Karate Netty</a:t>
            </a:r>
            <a:endParaRPr b="1" sz="2400"/>
          </a:p>
        </p:txBody>
      </p:sp>
      <p:sp>
        <p:nvSpPr>
          <p:cNvPr id="361" name="Google Shape;361;p55"/>
          <p:cNvSpPr/>
          <p:nvPr/>
        </p:nvSpPr>
        <p:spPr>
          <a:xfrm>
            <a:off x="5728980" y="1313850"/>
            <a:ext cx="1660500" cy="14619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latin typeface="Montserrat"/>
                <a:ea typeface="Montserrat"/>
                <a:cs typeface="Montserrat"/>
                <a:sym typeface="Montserrat"/>
              </a:rPr>
              <a:t>Karate Gatling</a:t>
            </a:r>
            <a:endParaRPr b="1" sz="2400"/>
          </a:p>
        </p:txBody>
      </p:sp>
      <p:sp>
        <p:nvSpPr>
          <p:cNvPr id="362" name="Google Shape;362;p55"/>
          <p:cNvSpPr/>
          <p:nvPr/>
        </p:nvSpPr>
        <p:spPr>
          <a:xfrm>
            <a:off x="1756098" y="3142650"/>
            <a:ext cx="1660500" cy="14619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latin typeface="Montserrat"/>
                <a:ea typeface="Montserrat"/>
                <a:cs typeface="Montserrat"/>
                <a:sym typeface="Montserrat"/>
              </a:rPr>
              <a:t>Karate Driver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3" name="Google Shape;363;p55"/>
          <p:cNvSpPr/>
          <p:nvPr/>
        </p:nvSpPr>
        <p:spPr>
          <a:xfrm>
            <a:off x="3739353" y="3142650"/>
            <a:ext cx="1660500" cy="14619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latin typeface="Montserrat"/>
                <a:ea typeface="Montserrat"/>
                <a:cs typeface="Montserrat"/>
                <a:sym typeface="Montserrat"/>
              </a:rPr>
              <a:t>Karate Appium</a:t>
            </a:r>
            <a:endParaRPr b="1" sz="2400"/>
          </a:p>
        </p:txBody>
      </p:sp>
      <p:sp>
        <p:nvSpPr>
          <p:cNvPr id="364" name="Google Shape;364;p55"/>
          <p:cNvSpPr/>
          <p:nvPr/>
        </p:nvSpPr>
        <p:spPr>
          <a:xfrm>
            <a:off x="5728980" y="3142650"/>
            <a:ext cx="1660500" cy="14619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latin typeface="Montserrat"/>
                <a:ea typeface="Montserrat"/>
                <a:cs typeface="Montserrat"/>
                <a:sym typeface="Montserrat"/>
              </a:rPr>
              <a:t>Karate Desktop</a:t>
            </a:r>
            <a:endParaRPr b="1" sz="2400"/>
          </a:p>
        </p:txBody>
      </p:sp>
      <p:pic>
        <p:nvPicPr>
          <p:cNvPr descr="C:\Users\Admin\Documents\karate dsl icon.jpg" id="365" name="Google Shape;365;p55"/>
          <p:cNvPicPr preferRelativeResize="0"/>
          <p:nvPr/>
        </p:nvPicPr>
        <p:blipFill rotWithShape="1">
          <a:blip r:embed="rId3">
            <a:alphaModFix/>
          </a:blip>
          <a:srcRect b="12933" l="14324" r="15044" t="8058"/>
          <a:stretch/>
        </p:blipFill>
        <p:spPr>
          <a:xfrm>
            <a:off x="276825" y="463700"/>
            <a:ext cx="1044175" cy="11681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55"/>
          <p:cNvSpPr/>
          <p:nvPr/>
        </p:nvSpPr>
        <p:spPr>
          <a:xfrm rot="5400000">
            <a:off x="6264775" y="2678350"/>
            <a:ext cx="3303300" cy="557100"/>
          </a:xfrm>
          <a:prstGeom prst="rect">
            <a:avLst/>
          </a:prstGeom>
          <a:solidFill>
            <a:srgbClr val="D9D9D9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latin typeface="Montserrat"/>
                <a:ea typeface="Montserrat"/>
                <a:cs typeface="Montserrat"/>
                <a:sym typeface="Montserrat"/>
              </a:rPr>
              <a:t>Karate Framework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6"/>
          <p:cNvSpPr txBox="1"/>
          <p:nvPr/>
        </p:nvSpPr>
        <p:spPr>
          <a:xfrm>
            <a:off x="0" y="1373700"/>
            <a:ext cx="91440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Karatê DSL - </a:t>
            </a:r>
            <a:r>
              <a:rPr lang="pt-BR" sz="3600">
                <a:latin typeface="Montserrat Medium"/>
                <a:ea typeface="Montserrat Medium"/>
                <a:cs typeface="Montserrat Medium"/>
                <a:sym typeface="Montserrat Medium"/>
              </a:rPr>
              <a:t>Cobertura</a:t>
            </a:r>
            <a:endParaRPr sz="36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C:\Users\Admin\Documents\karate dsl icon.jpg" id="372" name="Google Shape;372;p56"/>
          <p:cNvPicPr preferRelativeResize="0"/>
          <p:nvPr/>
        </p:nvPicPr>
        <p:blipFill rotWithShape="1">
          <a:blip r:embed="rId3">
            <a:alphaModFix/>
          </a:blip>
          <a:srcRect b="12933" l="14324" r="15044" t="8058"/>
          <a:stretch/>
        </p:blipFill>
        <p:spPr>
          <a:xfrm>
            <a:off x="534150" y="1803375"/>
            <a:ext cx="744448" cy="8328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56"/>
          <p:cNvSpPr txBox="1"/>
          <p:nvPr/>
        </p:nvSpPr>
        <p:spPr>
          <a:xfrm>
            <a:off x="-25" y="4512000"/>
            <a:ext cx="9144000" cy="6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152400" rtl="0" algn="l">
              <a:lnSpc>
                <a:spcPct val="14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pt-BR" sz="1800">
                <a:solidFill>
                  <a:srgbClr val="24292E"/>
                </a:solidFill>
                <a:highlight>
                  <a:srgbClr val="F6F8FA"/>
                </a:highlight>
                <a:latin typeface="Montserrat"/>
                <a:ea typeface="Montserrat"/>
                <a:cs typeface="Montserrat"/>
                <a:sym typeface="Montserrat"/>
              </a:rPr>
              <a:t>&gt; </a:t>
            </a:r>
            <a:r>
              <a:rPr i="1" lang="pt-BR" sz="1600">
                <a:solidFill>
                  <a:srgbClr val="24292E"/>
                </a:solidFill>
                <a:highlight>
                  <a:srgbClr val="F6F8FA"/>
                </a:highlight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https://github.com/samlucax/karate-demo-tdc#code-coverage-using-jacoco</a:t>
            </a:r>
            <a:endParaRPr i="1" sz="1600">
              <a:solidFill>
                <a:srgbClr val="24292E"/>
              </a:solidFill>
              <a:highlight>
                <a:srgbClr val="F6F8FA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4" name="Google Shape;374;p56"/>
          <p:cNvSpPr txBox="1"/>
          <p:nvPr/>
        </p:nvSpPr>
        <p:spPr>
          <a:xfrm>
            <a:off x="373200" y="2364000"/>
            <a:ext cx="8397600" cy="8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152400" rtl="0" algn="ctr">
              <a:lnSpc>
                <a:spcPct val="14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3000">
                <a:solidFill>
                  <a:srgbClr val="24292E"/>
                </a:solidFill>
                <a:highlight>
                  <a:srgbClr val="F6F8FA"/>
                </a:highlight>
                <a:latin typeface="Montserrat"/>
                <a:ea typeface="Montserrat"/>
                <a:cs typeface="Montserrat"/>
                <a:sym typeface="Montserrat"/>
              </a:rPr>
              <a:t>mvn clean test -Pcoverage</a:t>
            </a:r>
            <a:endParaRPr sz="3000">
              <a:solidFill>
                <a:srgbClr val="D9D9D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C:\Users\Admin\Documents\karate dsl icon.jpg" id="375" name="Google Shape;375;p56"/>
          <p:cNvPicPr preferRelativeResize="0"/>
          <p:nvPr/>
        </p:nvPicPr>
        <p:blipFill rotWithShape="1">
          <a:blip r:embed="rId3">
            <a:alphaModFix/>
          </a:blip>
          <a:srcRect b="12933" l="14324" r="15044" t="8058"/>
          <a:stretch/>
        </p:blipFill>
        <p:spPr>
          <a:xfrm flipH="1">
            <a:off x="7659148" y="1738950"/>
            <a:ext cx="744450" cy="83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7"/>
          <p:cNvSpPr txBox="1"/>
          <p:nvPr/>
        </p:nvSpPr>
        <p:spPr>
          <a:xfrm>
            <a:off x="0" y="0"/>
            <a:ext cx="9144000" cy="77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Karate DSL</a:t>
            </a: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 - Cobertura com Jacoco</a:t>
            </a:r>
            <a:endParaRPr b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1" name="Google Shape;381;p57"/>
          <p:cNvSpPr txBox="1"/>
          <p:nvPr/>
        </p:nvSpPr>
        <p:spPr>
          <a:xfrm>
            <a:off x="0" y="3937350"/>
            <a:ext cx="9144000" cy="31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pic>
        <p:nvPicPr>
          <p:cNvPr id="382" name="Google Shape;382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600" y="801975"/>
            <a:ext cx="8956201" cy="377102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8"/>
          <p:cNvSpPr txBox="1"/>
          <p:nvPr/>
        </p:nvSpPr>
        <p:spPr>
          <a:xfrm>
            <a:off x="0" y="535500"/>
            <a:ext cx="91440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Karatê DSL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Montserrat Medium"/>
                <a:ea typeface="Montserrat Medium"/>
                <a:cs typeface="Montserrat Medium"/>
                <a:sym typeface="Montserrat Medium"/>
              </a:rPr>
              <a:t>Integração Contínua - </a:t>
            </a:r>
            <a:r>
              <a:rPr i="1" lang="pt-BR" sz="3600">
                <a:latin typeface="Montserrat Medium"/>
                <a:ea typeface="Montserrat Medium"/>
                <a:cs typeface="Montserrat Medium"/>
                <a:sym typeface="Montserrat Medium"/>
              </a:rPr>
              <a:t>Travis</a:t>
            </a:r>
            <a:endParaRPr i="1" sz="36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88" name="Google Shape;388;p58"/>
          <p:cNvPicPr preferRelativeResize="0"/>
          <p:nvPr/>
        </p:nvPicPr>
        <p:blipFill rotWithShape="1">
          <a:blip r:embed="rId3">
            <a:alphaModFix/>
          </a:blip>
          <a:srcRect b="36507" l="0" r="0" t="0"/>
          <a:stretch/>
        </p:blipFill>
        <p:spPr>
          <a:xfrm>
            <a:off x="449075" y="1942300"/>
            <a:ext cx="8504426" cy="263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9"/>
          <p:cNvSpPr txBox="1"/>
          <p:nvPr/>
        </p:nvSpPr>
        <p:spPr>
          <a:xfrm>
            <a:off x="457200" y="459300"/>
            <a:ext cx="85284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Montserrat Medium"/>
                <a:ea typeface="Montserrat Medium"/>
                <a:cs typeface="Montserrat Medium"/>
                <a:sym typeface="Montserrat Medium"/>
              </a:rPr>
              <a:t>Métricas - Report Portal</a:t>
            </a:r>
            <a:endParaRPr i="1" sz="36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94" name="Google Shape;39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42" y="1368300"/>
            <a:ext cx="9114716" cy="365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0"/>
          <p:cNvSpPr txBox="1"/>
          <p:nvPr/>
        </p:nvSpPr>
        <p:spPr>
          <a:xfrm>
            <a:off x="0" y="237800"/>
            <a:ext cx="9144000" cy="825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Lembre-se: o </a:t>
            </a:r>
            <a:r>
              <a:rPr b="1" lang="pt-BR" sz="3000">
                <a:solidFill>
                  <a:srgbClr val="1A9988"/>
                </a:solidFill>
                <a:latin typeface="Montserrat"/>
                <a:ea typeface="Montserrat"/>
                <a:cs typeface="Montserrat"/>
                <a:sym typeface="Montserrat"/>
              </a:rPr>
              <a:t>contexto</a:t>
            </a:r>
            <a:r>
              <a:rPr b="1" lang="pt-BR" sz="3000">
                <a:latin typeface="Montserrat"/>
                <a:ea typeface="Montserrat"/>
                <a:cs typeface="Montserrat"/>
                <a:sym typeface="Montserrat"/>
              </a:rPr>
              <a:t> importa</a:t>
            </a:r>
            <a:endParaRPr b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1" name="Google Shape;401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61410">
            <a:off x="3305381" y="2615912"/>
            <a:ext cx="2261932" cy="70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1473" y="1261470"/>
            <a:ext cx="2651475" cy="871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60"/>
          <p:cNvPicPr preferRelativeResize="0"/>
          <p:nvPr/>
        </p:nvPicPr>
        <p:blipFill rotWithShape="1">
          <a:blip r:embed="rId5">
            <a:alphaModFix/>
          </a:blip>
          <a:srcRect b="22866" l="24733" r="24809" t="20991"/>
          <a:stretch/>
        </p:blipFill>
        <p:spPr>
          <a:xfrm>
            <a:off x="516209" y="1651025"/>
            <a:ext cx="1844665" cy="123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48475" y="1334497"/>
            <a:ext cx="2504550" cy="1033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6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69775" y="3621750"/>
            <a:ext cx="1037850" cy="1096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60"/>
          <p:cNvPicPr preferRelativeResize="0"/>
          <p:nvPr/>
        </p:nvPicPr>
        <p:blipFill rotWithShape="1">
          <a:blip r:embed="rId8">
            <a:alphaModFix/>
          </a:blip>
          <a:srcRect b="16669" l="10836" r="11148" t="23732"/>
          <a:stretch/>
        </p:blipFill>
        <p:spPr>
          <a:xfrm>
            <a:off x="4774075" y="4008925"/>
            <a:ext cx="2651474" cy="557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60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83103" y="2588632"/>
            <a:ext cx="1037852" cy="103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61"/>
          <p:cNvSpPr txBox="1"/>
          <p:nvPr/>
        </p:nvSpPr>
        <p:spPr>
          <a:xfrm>
            <a:off x="0" y="4437425"/>
            <a:ext cx="9144000" cy="568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600">
                <a:latin typeface="Montserrat"/>
                <a:ea typeface="Montserrat"/>
                <a:cs typeface="Montserrat"/>
                <a:sym typeface="Montserrat"/>
              </a:rPr>
              <a:t>github.com/samlucax/karate-example</a:t>
            </a:r>
            <a:endParaRPr b="1" sz="2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3" name="Google Shape;413;p61"/>
          <p:cNvSpPr txBox="1"/>
          <p:nvPr/>
        </p:nvSpPr>
        <p:spPr>
          <a:xfrm>
            <a:off x="457200" y="306900"/>
            <a:ext cx="66471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Montserrat Medium"/>
                <a:ea typeface="Montserrat Medium"/>
                <a:cs typeface="Montserrat Medium"/>
                <a:sym typeface="Montserrat Medium"/>
              </a:rPr>
              <a:t>Artigo &amp; Projeto</a:t>
            </a:r>
            <a:endParaRPr sz="36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14" name="Google Shape;414;p61"/>
          <p:cNvPicPr preferRelativeResize="0"/>
          <p:nvPr/>
        </p:nvPicPr>
        <p:blipFill rotWithShape="1">
          <a:blip r:embed="rId3">
            <a:alphaModFix/>
          </a:blip>
          <a:srcRect b="9333" l="10027" r="9560" t="9504"/>
          <a:stretch/>
        </p:blipFill>
        <p:spPr>
          <a:xfrm>
            <a:off x="2895325" y="1031825"/>
            <a:ext cx="3353350" cy="3384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dmin\Documents\karate dsl icon.jpg" id="415" name="Google Shape;415;p61"/>
          <p:cNvPicPr preferRelativeResize="0"/>
          <p:nvPr/>
        </p:nvPicPr>
        <p:blipFill rotWithShape="1">
          <a:blip r:embed="rId4">
            <a:alphaModFix/>
          </a:blip>
          <a:srcRect b="12933" l="14324" r="15044" t="8058"/>
          <a:stretch/>
        </p:blipFill>
        <p:spPr>
          <a:xfrm>
            <a:off x="838950" y="1498575"/>
            <a:ext cx="744448" cy="832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dmin\Documents\karate dsl icon.jpg" id="416" name="Google Shape;416;p61"/>
          <p:cNvPicPr preferRelativeResize="0"/>
          <p:nvPr/>
        </p:nvPicPr>
        <p:blipFill rotWithShape="1">
          <a:blip r:embed="rId4">
            <a:alphaModFix/>
          </a:blip>
          <a:srcRect b="12933" l="14324" r="15044" t="8058"/>
          <a:stretch/>
        </p:blipFill>
        <p:spPr>
          <a:xfrm flipH="1">
            <a:off x="7441798" y="3583675"/>
            <a:ext cx="744450" cy="83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2"/>
          <p:cNvSpPr txBox="1"/>
          <p:nvPr/>
        </p:nvSpPr>
        <p:spPr>
          <a:xfrm>
            <a:off x="0" y="4437425"/>
            <a:ext cx="9144000" cy="568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600">
                <a:latin typeface="Montserrat"/>
                <a:ea typeface="Montserrat"/>
                <a:cs typeface="Montserrat"/>
                <a:sym typeface="Montserrat"/>
              </a:rPr>
              <a:t>github.com/samlucax/karate-demo-tdc</a:t>
            </a:r>
            <a:endParaRPr b="1" sz="2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2" name="Google Shape;422;p62"/>
          <p:cNvSpPr txBox="1"/>
          <p:nvPr/>
        </p:nvSpPr>
        <p:spPr>
          <a:xfrm>
            <a:off x="381000" y="306900"/>
            <a:ext cx="6299400" cy="7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Montserrat Medium"/>
                <a:ea typeface="Montserrat Medium"/>
                <a:cs typeface="Montserrat Medium"/>
                <a:sym typeface="Montserrat Medium"/>
              </a:rPr>
              <a:t> Karate </a:t>
            </a:r>
            <a:r>
              <a:rPr lang="pt-BR" sz="3600">
                <a:latin typeface="Montserrat Medium"/>
                <a:ea typeface="Montserrat Medium"/>
                <a:cs typeface="Montserrat Medium"/>
                <a:sym typeface="Montserrat Medium"/>
              </a:rPr>
              <a:t>D</a:t>
            </a:r>
            <a:r>
              <a:rPr lang="pt-BR" sz="3600">
                <a:latin typeface="Montserrat Medium"/>
                <a:ea typeface="Montserrat Medium"/>
                <a:cs typeface="Montserrat Medium"/>
                <a:sym typeface="Montserrat Medium"/>
              </a:rPr>
              <a:t>emo</a:t>
            </a:r>
            <a:endParaRPr sz="36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23" name="Google Shape;423;p62"/>
          <p:cNvPicPr preferRelativeResize="0"/>
          <p:nvPr/>
        </p:nvPicPr>
        <p:blipFill rotWithShape="1">
          <a:blip r:embed="rId3">
            <a:alphaModFix/>
          </a:blip>
          <a:srcRect b="9991" l="10264" r="8848" t="9879"/>
          <a:stretch/>
        </p:blipFill>
        <p:spPr>
          <a:xfrm>
            <a:off x="2882589" y="1128900"/>
            <a:ext cx="3196946" cy="3166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dmin\Documents\karate dsl icon.jpg" id="424" name="Google Shape;424;p62"/>
          <p:cNvPicPr preferRelativeResize="0"/>
          <p:nvPr/>
        </p:nvPicPr>
        <p:blipFill rotWithShape="1">
          <a:blip r:embed="rId4">
            <a:alphaModFix/>
          </a:blip>
          <a:srcRect b="12933" l="14324" r="15044" t="8058"/>
          <a:stretch/>
        </p:blipFill>
        <p:spPr>
          <a:xfrm flipH="1">
            <a:off x="7335298" y="3604625"/>
            <a:ext cx="744450" cy="832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dmin\Documents\karate dsl icon.jpg" id="425" name="Google Shape;425;p62"/>
          <p:cNvPicPr preferRelativeResize="0"/>
          <p:nvPr/>
        </p:nvPicPr>
        <p:blipFill rotWithShape="1">
          <a:blip r:embed="rId4">
            <a:alphaModFix/>
          </a:blip>
          <a:srcRect b="12933" l="14324" r="15044" t="8058"/>
          <a:stretch/>
        </p:blipFill>
        <p:spPr>
          <a:xfrm>
            <a:off x="838950" y="1498575"/>
            <a:ext cx="744448" cy="83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63"/>
          <p:cNvSpPr txBox="1"/>
          <p:nvPr/>
        </p:nvSpPr>
        <p:spPr>
          <a:xfrm>
            <a:off x="3190525" y="1038150"/>
            <a:ext cx="5643900" cy="16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7200">
                <a:latin typeface="Montserrat"/>
                <a:ea typeface="Montserrat"/>
                <a:cs typeface="Montserrat"/>
                <a:sym typeface="Montserrat"/>
              </a:rPr>
              <a:t>Obrigado!</a:t>
            </a:r>
            <a:endParaRPr b="1" sz="7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C:\Users\Admin\Documents\karate dsl icon.jpg" id="431" name="Google Shape;431;p63"/>
          <p:cNvPicPr preferRelativeResize="0"/>
          <p:nvPr/>
        </p:nvPicPr>
        <p:blipFill rotWithShape="1">
          <a:blip r:embed="rId3">
            <a:alphaModFix/>
          </a:blip>
          <a:srcRect b="12933" l="14324" r="15044" t="8058"/>
          <a:stretch/>
        </p:blipFill>
        <p:spPr>
          <a:xfrm>
            <a:off x="285524" y="1049014"/>
            <a:ext cx="2722450" cy="3045475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63"/>
          <p:cNvSpPr txBox="1"/>
          <p:nvPr/>
        </p:nvSpPr>
        <p:spPr>
          <a:xfrm>
            <a:off x="3431275" y="2378500"/>
            <a:ext cx="2964000" cy="9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Montserrat Medium"/>
                <a:ea typeface="Montserrat Medium"/>
                <a:cs typeface="Montserrat Medium"/>
                <a:sym typeface="Montserrat Medium"/>
              </a:rPr>
              <a:t>Samuel Lucas</a:t>
            </a:r>
            <a:endParaRPr sz="24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Montserrat Medium"/>
                <a:ea typeface="Montserrat Medium"/>
                <a:cs typeface="Montserrat Medium"/>
                <a:sym typeface="Montserrat Medium"/>
              </a:rPr>
              <a:t>@</a:t>
            </a:r>
            <a:r>
              <a:rPr b="1" lang="pt-BR" sz="2400">
                <a:latin typeface="Montserrat"/>
                <a:ea typeface="Montserrat"/>
                <a:cs typeface="Montserrat"/>
                <a:sym typeface="Montserrat"/>
              </a:rPr>
              <a:t>samlucax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3" name="Google Shape;433;p63"/>
          <p:cNvSpPr txBox="1"/>
          <p:nvPr/>
        </p:nvSpPr>
        <p:spPr>
          <a:xfrm>
            <a:off x="3431275" y="3581850"/>
            <a:ext cx="34227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Montserrat Medium"/>
                <a:ea typeface="Montserrat Medium"/>
                <a:cs typeface="Montserrat Medium"/>
                <a:sym typeface="Montserrat Medium"/>
              </a:rPr>
              <a:t>Ernesto Barbosa</a:t>
            </a:r>
            <a:endParaRPr sz="24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Montserrat Medium"/>
                <a:ea typeface="Montserrat Medium"/>
                <a:cs typeface="Montserrat Medium"/>
                <a:sym typeface="Montserrat Medium"/>
              </a:rPr>
              <a:t>@</a:t>
            </a:r>
            <a:r>
              <a:rPr b="1" lang="pt-BR" sz="2400">
                <a:latin typeface="Montserrat"/>
                <a:ea typeface="Montserrat"/>
                <a:cs typeface="Montserrat"/>
                <a:sym typeface="Montserrat"/>
              </a:rPr>
              <a:t>ernestosbarbosa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